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7"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CD84F3-8F38-4F27-B3CD-4A7A50D5E96E}" type="datetimeFigureOut">
              <a:rPr lang="en-US" smtClean="0"/>
              <a:t>2023-09-07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4D963-59CF-4567-BE06-ECA51EE2FC79}" type="slidenum">
              <a:rPr lang="en-US" smtClean="0"/>
              <a:t>‹#›</a:t>
            </a:fld>
            <a:endParaRPr lang="en-US"/>
          </a:p>
        </p:txBody>
      </p:sp>
    </p:spTree>
    <p:extLst>
      <p:ext uri="{BB962C8B-B14F-4D97-AF65-F5344CB8AC3E}">
        <p14:creationId xmlns:p14="http://schemas.microsoft.com/office/powerpoint/2010/main" val="2309630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25413C-A574-4A33-B372-B703EA67971C}" type="slidenum">
              <a:rPr lang="en-US" smtClean="0"/>
              <a:t>22</a:t>
            </a:fld>
            <a:endParaRPr lang="en-US"/>
          </a:p>
        </p:txBody>
      </p:sp>
    </p:spTree>
    <p:extLst>
      <p:ext uri="{BB962C8B-B14F-4D97-AF65-F5344CB8AC3E}">
        <p14:creationId xmlns:p14="http://schemas.microsoft.com/office/powerpoint/2010/main" val="3896213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3101-26BF-4E02-9724-271AC0FBAF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C5E813-0593-C74C-A51D-F22346DBE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045C19-334D-26A7-CA6C-1B2FA5965616}"/>
              </a:ext>
            </a:extLst>
          </p:cNvPr>
          <p:cNvSpPr>
            <a:spLocks noGrp="1"/>
          </p:cNvSpPr>
          <p:nvPr>
            <p:ph type="dt" sz="half" idx="10"/>
          </p:nvPr>
        </p:nvSpPr>
        <p:spPr/>
        <p:txBody>
          <a:bodyPr/>
          <a:lstStyle/>
          <a:p>
            <a:fld id="{7CEB51D7-3519-4D7E-9D73-E7AE33E89B62}" type="datetimeFigureOut">
              <a:rPr lang="en-US" smtClean="0"/>
              <a:t>2023-09-07</a:t>
            </a:fld>
            <a:endParaRPr lang="en-US"/>
          </a:p>
        </p:txBody>
      </p:sp>
      <p:sp>
        <p:nvSpPr>
          <p:cNvPr id="5" name="Footer Placeholder 4">
            <a:extLst>
              <a:ext uri="{FF2B5EF4-FFF2-40B4-BE49-F238E27FC236}">
                <a16:creationId xmlns:a16="http://schemas.microsoft.com/office/drawing/2014/main" id="{428B63C9-22B4-FE14-8556-91F6D4BC9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597CE7-19ED-99DA-3E43-B06BA87951A9}"/>
              </a:ext>
            </a:extLst>
          </p:cNvPr>
          <p:cNvSpPr>
            <a:spLocks noGrp="1"/>
          </p:cNvSpPr>
          <p:nvPr>
            <p:ph type="sldNum" sz="quarter" idx="12"/>
          </p:nvPr>
        </p:nvSpPr>
        <p:spPr/>
        <p:txBody>
          <a:bodyPr/>
          <a:lstStyle/>
          <a:p>
            <a:fld id="{2E7EF23B-8D9C-4920-B133-BAE7DD4ED544}" type="slidenum">
              <a:rPr lang="en-US" smtClean="0"/>
              <a:t>‹#›</a:t>
            </a:fld>
            <a:endParaRPr lang="en-US"/>
          </a:p>
        </p:txBody>
      </p:sp>
    </p:spTree>
    <p:extLst>
      <p:ext uri="{BB962C8B-B14F-4D97-AF65-F5344CB8AC3E}">
        <p14:creationId xmlns:p14="http://schemas.microsoft.com/office/powerpoint/2010/main" val="302664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71A6-289D-2C3C-8181-0F35A3C43E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B126F7-49BB-CD6A-BE5B-8B02BFEEF4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A06EA-FACF-2DFC-11EA-7DDADE97A074}"/>
              </a:ext>
            </a:extLst>
          </p:cNvPr>
          <p:cNvSpPr>
            <a:spLocks noGrp="1"/>
          </p:cNvSpPr>
          <p:nvPr>
            <p:ph type="dt" sz="half" idx="10"/>
          </p:nvPr>
        </p:nvSpPr>
        <p:spPr/>
        <p:txBody>
          <a:bodyPr/>
          <a:lstStyle/>
          <a:p>
            <a:fld id="{7CEB51D7-3519-4D7E-9D73-E7AE33E89B62}" type="datetimeFigureOut">
              <a:rPr lang="en-US" smtClean="0"/>
              <a:t>2023-09-07</a:t>
            </a:fld>
            <a:endParaRPr lang="en-US"/>
          </a:p>
        </p:txBody>
      </p:sp>
      <p:sp>
        <p:nvSpPr>
          <p:cNvPr id="5" name="Footer Placeholder 4">
            <a:extLst>
              <a:ext uri="{FF2B5EF4-FFF2-40B4-BE49-F238E27FC236}">
                <a16:creationId xmlns:a16="http://schemas.microsoft.com/office/drawing/2014/main" id="{41EA8EDB-D63C-9717-153F-ABAB9FD73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9BD2B9-AD27-EBC0-B5F5-3670B20EDDB3}"/>
              </a:ext>
            </a:extLst>
          </p:cNvPr>
          <p:cNvSpPr>
            <a:spLocks noGrp="1"/>
          </p:cNvSpPr>
          <p:nvPr>
            <p:ph type="sldNum" sz="quarter" idx="12"/>
          </p:nvPr>
        </p:nvSpPr>
        <p:spPr/>
        <p:txBody>
          <a:bodyPr/>
          <a:lstStyle/>
          <a:p>
            <a:fld id="{2E7EF23B-8D9C-4920-B133-BAE7DD4ED544}" type="slidenum">
              <a:rPr lang="en-US" smtClean="0"/>
              <a:t>‹#›</a:t>
            </a:fld>
            <a:endParaRPr lang="en-US"/>
          </a:p>
        </p:txBody>
      </p:sp>
    </p:spTree>
    <p:extLst>
      <p:ext uri="{BB962C8B-B14F-4D97-AF65-F5344CB8AC3E}">
        <p14:creationId xmlns:p14="http://schemas.microsoft.com/office/powerpoint/2010/main" val="2747119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7A3CD1-0412-0190-AFF3-39EBA86968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52D468-7132-3D83-E892-36C13176EB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72A62-8BE2-F105-1F3A-CD3F8A12A06F}"/>
              </a:ext>
            </a:extLst>
          </p:cNvPr>
          <p:cNvSpPr>
            <a:spLocks noGrp="1"/>
          </p:cNvSpPr>
          <p:nvPr>
            <p:ph type="dt" sz="half" idx="10"/>
          </p:nvPr>
        </p:nvSpPr>
        <p:spPr/>
        <p:txBody>
          <a:bodyPr/>
          <a:lstStyle/>
          <a:p>
            <a:fld id="{7CEB51D7-3519-4D7E-9D73-E7AE33E89B62}" type="datetimeFigureOut">
              <a:rPr lang="en-US" smtClean="0"/>
              <a:t>2023-09-07</a:t>
            </a:fld>
            <a:endParaRPr lang="en-US"/>
          </a:p>
        </p:txBody>
      </p:sp>
      <p:sp>
        <p:nvSpPr>
          <p:cNvPr id="5" name="Footer Placeholder 4">
            <a:extLst>
              <a:ext uri="{FF2B5EF4-FFF2-40B4-BE49-F238E27FC236}">
                <a16:creationId xmlns:a16="http://schemas.microsoft.com/office/drawing/2014/main" id="{2942D4C3-F686-BBF5-AF56-8AD499855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C470B-14B0-4B92-FEB4-A089BA46CCBF}"/>
              </a:ext>
            </a:extLst>
          </p:cNvPr>
          <p:cNvSpPr>
            <a:spLocks noGrp="1"/>
          </p:cNvSpPr>
          <p:nvPr>
            <p:ph type="sldNum" sz="quarter" idx="12"/>
          </p:nvPr>
        </p:nvSpPr>
        <p:spPr/>
        <p:txBody>
          <a:bodyPr/>
          <a:lstStyle/>
          <a:p>
            <a:fld id="{2E7EF23B-8D9C-4920-B133-BAE7DD4ED544}" type="slidenum">
              <a:rPr lang="en-US" smtClean="0"/>
              <a:t>‹#›</a:t>
            </a:fld>
            <a:endParaRPr lang="en-US"/>
          </a:p>
        </p:txBody>
      </p:sp>
    </p:spTree>
    <p:extLst>
      <p:ext uri="{BB962C8B-B14F-4D97-AF65-F5344CB8AC3E}">
        <p14:creationId xmlns:p14="http://schemas.microsoft.com/office/powerpoint/2010/main" val="3769513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82DB-34BB-4027-6521-2BC360F10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DB279-0483-9C39-9BD3-CD4772B03A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387BD-B6D9-7FE1-61F0-5D720584F7D4}"/>
              </a:ext>
            </a:extLst>
          </p:cNvPr>
          <p:cNvSpPr>
            <a:spLocks noGrp="1"/>
          </p:cNvSpPr>
          <p:nvPr>
            <p:ph type="dt" sz="half" idx="10"/>
          </p:nvPr>
        </p:nvSpPr>
        <p:spPr/>
        <p:txBody>
          <a:bodyPr/>
          <a:lstStyle/>
          <a:p>
            <a:fld id="{7CEB51D7-3519-4D7E-9D73-E7AE33E89B62}" type="datetimeFigureOut">
              <a:rPr lang="en-US" smtClean="0"/>
              <a:t>2023-09-07</a:t>
            </a:fld>
            <a:endParaRPr lang="en-US"/>
          </a:p>
        </p:txBody>
      </p:sp>
      <p:sp>
        <p:nvSpPr>
          <p:cNvPr id="5" name="Footer Placeholder 4">
            <a:extLst>
              <a:ext uri="{FF2B5EF4-FFF2-40B4-BE49-F238E27FC236}">
                <a16:creationId xmlns:a16="http://schemas.microsoft.com/office/drawing/2014/main" id="{ED9853B0-F3AC-7A16-4B48-A3484BCA5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730A6-336A-C182-74A9-D130E74F6DA0}"/>
              </a:ext>
            </a:extLst>
          </p:cNvPr>
          <p:cNvSpPr>
            <a:spLocks noGrp="1"/>
          </p:cNvSpPr>
          <p:nvPr>
            <p:ph type="sldNum" sz="quarter" idx="12"/>
          </p:nvPr>
        </p:nvSpPr>
        <p:spPr/>
        <p:txBody>
          <a:bodyPr/>
          <a:lstStyle/>
          <a:p>
            <a:fld id="{2E7EF23B-8D9C-4920-B133-BAE7DD4ED544}" type="slidenum">
              <a:rPr lang="en-US" smtClean="0"/>
              <a:t>‹#›</a:t>
            </a:fld>
            <a:endParaRPr lang="en-US"/>
          </a:p>
        </p:txBody>
      </p:sp>
    </p:spTree>
    <p:extLst>
      <p:ext uri="{BB962C8B-B14F-4D97-AF65-F5344CB8AC3E}">
        <p14:creationId xmlns:p14="http://schemas.microsoft.com/office/powerpoint/2010/main" val="1656249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1274-8D5D-175C-3DAB-870532F23D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25F4DF-3E84-A199-D18D-1287D3D1A7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DEA880-0628-FFD1-0689-4F050E1F4A4B}"/>
              </a:ext>
            </a:extLst>
          </p:cNvPr>
          <p:cNvSpPr>
            <a:spLocks noGrp="1"/>
          </p:cNvSpPr>
          <p:nvPr>
            <p:ph type="dt" sz="half" idx="10"/>
          </p:nvPr>
        </p:nvSpPr>
        <p:spPr/>
        <p:txBody>
          <a:bodyPr/>
          <a:lstStyle/>
          <a:p>
            <a:fld id="{7CEB51D7-3519-4D7E-9D73-E7AE33E89B62}" type="datetimeFigureOut">
              <a:rPr lang="en-US" smtClean="0"/>
              <a:t>2023-09-07</a:t>
            </a:fld>
            <a:endParaRPr lang="en-US"/>
          </a:p>
        </p:txBody>
      </p:sp>
      <p:sp>
        <p:nvSpPr>
          <p:cNvPr id="5" name="Footer Placeholder 4">
            <a:extLst>
              <a:ext uri="{FF2B5EF4-FFF2-40B4-BE49-F238E27FC236}">
                <a16:creationId xmlns:a16="http://schemas.microsoft.com/office/drawing/2014/main" id="{1DD83363-A460-F83E-EFB2-E72ABCDC6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279B5-4029-B62E-BC26-71317BC59EF7}"/>
              </a:ext>
            </a:extLst>
          </p:cNvPr>
          <p:cNvSpPr>
            <a:spLocks noGrp="1"/>
          </p:cNvSpPr>
          <p:nvPr>
            <p:ph type="sldNum" sz="quarter" idx="12"/>
          </p:nvPr>
        </p:nvSpPr>
        <p:spPr/>
        <p:txBody>
          <a:bodyPr/>
          <a:lstStyle/>
          <a:p>
            <a:fld id="{2E7EF23B-8D9C-4920-B133-BAE7DD4ED544}" type="slidenum">
              <a:rPr lang="en-US" smtClean="0"/>
              <a:t>‹#›</a:t>
            </a:fld>
            <a:endParaRPr lang="en-US"/>
          </a:p>
        </p:txBody>
      </p:sp>
    </p:spTree>
    <p:extLst>
      <p:ext uri="{BB962C8B-B14F-4D97-AF65-F5344CB8AC3E}">
        <p14:creationId xmlns:p14="http://schemas.microsoft.com/office/powerpoint/2010/main" val="2032155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85287-903E-310B-EA2B-147AA08A8D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443F9-D7B5-BF30-BF49-86712A606B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9ABDA9-B4D5-F557-8E46-CF6F136933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BF16B2-53B6-3575-A1F6-DE6AC10BAC69}"/>
              </a:ext>
            </a:extLst>
          </p:cNvPr>
          <p:cNvSpPr>
            <a:spLocks noGrp="1"/>
          </p:cNvSpPr>
          <p:nvPr>
            <p:ph type="dt" sz="half" idx="10"/>
          </p:nvPr>
        </p:nvSpPr>
        <p:spPr/>
        <p:txBody>
          <a:bodyPr/>
          <a:lstStyle/>
          <a:p>
            <a:fld id="{7CEB51D7-3519-4D7E-9D73-E7AE33E89B62}" type="datetimeFigureOut">
              <a:rPr lang="en-US" smtClean="0"/>
              <a:t>2023-09-07</a:t>
            </a:fld>
            <a:endParaRPr lang="en-US"/>
          </a:p>
        </p:txBody>
      </p:sp>
      <p:sp>
        <p:nvSpPr>
          <p:cNvPr id="6" name="Footer Placeholder 5">
            <a:extLst>
              <a:ext uri="{FF2B5EF4-FFF2-40B4-BE49-F238E27FC236}">
                <a16:creationId xmlns:a16="http://schemas.microsoft.com/office/drawing/2014/main" id="{016E09E7-B83C-C515-8B6C-18C0C97A7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57409-C445-047B-C138-D5863A042DC3}"/>
              </a:ext>
            </a:extLst>
          </p:cNvPr>
          <p:cNvSpPr>
            <a:spLocks noGrp="1"/>
          </p:cNvSpPr>
          <p:nvPr>
            <p:ph type="sldNum" sz="quarter" idx="12"/>
          </p:nvPr>
        </p:nvSpPr>
        <p:spPr/>
        <p:txBody>
          <a:bodyPr/>
          <a:lstStyle/>
          <a:p>
            <a:fld id="{2E7EF23B-8D9C-4920-B133-BAE7DD4ED544}" type="slidenum">
              <a:rPr lang="en-US" smtClean="0"/>
              <a:t>‹#›</a:t>
            </a:fld>
            <a:endParaRPr lang="en-US"/>
          </a:p>
        </p:txBody>
      </p:sp>
    </p:spTree>
    <p:extLst>
      <p:ext uri="{BB962C8B-B14F-4D97-AF65-F5344CB8AC3E}">
        <p14:creationId xmlns:p14="http://schemas.microsoft.com/office/powerpoint/2010/main" val="3185037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4BBE-B7F7-6D11-E433-52EB1210E2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2F6A32-84E9-CD61-96D3-73839B0C5F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399343-F875-330D-B8AF-C9F1D52BAA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01639F-4CA5-6E94-EF0D-3FA51142A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BB48D0-F341-E4D0-D33E-A4D7D4076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F1102A-2539-B3A5-C9AE-C42017799BBC}"/>
              </a:ext>
            </a:extLst>
          </p:cNvPr>
          <p:cNvSpPr>
            <a:spLocks noGrp="1"/>
          </p:cNvSpPr>
          <p:nvPr>
            <p:ph type="dt" sz="half" idx="10"/>
          </p:nvPr>
        </p:nvSpPr>
        <p:spPr/>
        <p:txBody>
          <a:bodyPr/>
          <a:lstStyle/>
          <a:p>
            <a:fld id="{7CEB51D7-3519-4D7E-9D73-E7AE33E89B62}" type="datetimeFigureOut">
              <a:rPr lang="en-US" smtClean="0"/>
              <a:t>2023-09-07</a:t>
            </a:fld>
            <a:endParaRPr lang="en-US"/>
          </a:p>
        </p:txBody>
      </p:sp>
      <p:sp>
        <p:nvSpPr>
          <p:cNvPr id="8" name="Footer Placeholder 7">
            <a:extLst>
              <a:ext uri="{FF2B5EF4-FFF2-40B4-BE49-F238E27FC236}">
                <a16:creationId xmlns:a16="http://schemas.microsoft.com/office/drawing/2014/main" id="{8BF3BD75-F407-2366-5EF8-F15418923D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C0FEAC-AC55-3537-ECB9-AA7B781A7AF7}"/>
              </a:ext>
            </a:extLst>
          </p:cNvPr>
          <p:cNvSpPr>
            <a:spLocks noGrp="1"/>
          </p:cNvSpPr>
          <p:nvPr>
            <p:ph type="sldNum" sz="quarter" idx="12"/>
          </p:nvPr>
        </p:nvSpPr>
        <p:spPr/>
        <p:txBody>
          <a:bodyPr/>
          <a:lstStyle/>
          <a:p>
            <a:fld id="{2E7EF23B-8D9C-4920-B133-BAE7DD4ED544}" type="slidenum">
              <a:rPr lang="en-US" smtClean="0"/>
              <a:t>‹#›</a:t>
            </a:fld>
            <a:endParaRPr lang="en-US"/>
          </a:p>
        </p:txBody>
      </p:sp>
    </p:spTree>
    <p:extLst>
      <p:ext uri="{BB962C8B-B14F-4D97-AF65-F5344CB8AC3E}">
        <p14:creationId xmlns:p14="http://schemas.microsoft.com/office/powerpoint/2010/main" val="4194983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E030-8C39-8C3D-87DC-E57B81E164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8C7E10-2BF0-A3BD-591D-E97FFBB06A00}"/>
              </a:ext>
            </a:extLst>
          </p:cNvPr>
          <p:cNvSpPr>
            <a:spLocks noGrp="1"/>
          </p:cNvSpPr>
          <p:nvPr>
            <p:ph type="dt" sz="half" idx="10"/>
          </p:nvPr>
        </p:nvSpPr>
        <p:spPr/>
        <p:txBody>
          <a:bodyPr/>
          <a:lstStyle/>
          <a:p>
            <a:fld id="{7CEB51D7-3519-4D7E-9D73-E7AE33E89B62}" type="datetimeFigureOut">
              <a:rPr lang="en-US" smtClean="0"/>
              <a:t>2023-09-07</a:t>
            </a:fld>
            <a:endParaRPr lang="en-US"/>
          </a:p>
        </p:txBody>
      </p:sp>
      <p:sp>
        <p:nvSpPr>
          <p:cNvPr id="4" name="Footer Placeholder 3">
            <a:extLst>
              <a:ext uri="{FF2B5EF4-FFF2-40B4-BE49-F238E27FC236}">
                <a16:creationId xmlns:a16="http://schemas.microsoft.com/office/drawing/2014/main" id="{9F332C06-4B12-C18A-3808-134C079213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2057CC-D0C2-5A4B-AFC8-ED06C479BFF4}"/>
              </a:ext>
            </a:extLst>
          </p:cNvPr>
          <p:cNvSpPr>
            <a:spLocks noGrp="1"/>
          </p:cNvSpPr>
          <p:nvPr>
            <p:ph type="sldNum" sz="quarter" idx="12"/>
          </p:nvPr>
        </p:nvSpPr>
        <p:spPr/>
        <p:txBody>
          <a:bodyPr/>
          <a:lstStyle/>
          <a:p>
            <a:fld id="{2E7EF23B-8D9C-4920-B133-BAE7DD4ED544}" type="slidenum">
              <a:rPr lang="en-US" smtClean="0"/>
              <a:t>‹#›</a:t>
            </a:fld>
            <a:endParaRPr lang="en-US"/>
          </a:p>
        </p:txBody>
      </p:sp>
    </p:spTree>
    <p:extLst>
      <p:ext uri="{BB962C8B-B14F-4D97-AF65-F5344CB8AC3E}">
        <p14:creationId xmlns:p14="http://schemas.microsoft.com/office/powerpoint/2010/main" val="2275301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B67944-67E9-DE09-0257-4E7F282B50A8}"/>
              </a:ext>
            </a:extLst>
          </p:cNvPr>
          <p:cNvSpPr>
            <a:spLocks noGrp="1"/>
          </p:cNvSpPr>
          <p:nvPr>
            <p:ph type="dt" sz="half" idx="10"/>
          </p:nvPr>
        </p:nvSpPr>
        <p:spPr/>
        <p:txBody>
          <a:bodyPr/>
          <a:lstStyle/>
          <a:p>
            <a:fld id="{7CEB51D7-3519-4D7E-9D73-E7AE33E89B62}" type="datetimeFigureOut">
              <a:rPr lang="en-US" smtClean="0"/>
              <a:t>2023-09-07</a:t>
            </a:fld>
            <a:endParaRPr lang="en-US"/>
          </a:p>
        </p:txBody>
      </p:sp>
      <p:sp>
        <p:nvSpPr>
          <p:cNvPr id="3" name="Footer Placeholder 2">
            <a:extLst>
              <a:ext uri="{FF2B5EF4-FFF2-40B4-BE49-F238E27FC236}">
                <a16:creationId xmlns:a16="http://schemas.microsoft.com/office/drawing/2014/main" id="{AF55C7AE-071A-E0D5-2321-924893AFF8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B30CC9-94C4-5290-9CCA-5023E13FDFB8}"/>
              </a:ext>
            </a:extLst>
          </p:cNvPr>
          <p:cNvSpPr>
            <a:spLocks noGrp="1"/>
          </p:cNvSpPr>
          <p:nvPr>
            <p:ph type="sldNum" sz="quarter" idx="12"/>
          </p:nvPr>
        </p:nvSpPr>
        <p:spPr/>
        <p:txBody>
          <a:bodyPr/>
          <a:lstStyle/>
          <a:p>
            <a:fld id="{2E7EF23B-8D9C-4920-B133-BAE7DD4ED544}" type="slidenum">
              <a:rPr lang="en-US" smtClean="0"/>
              <a:t>‹#›</a:t>
            </a:fld>
            <a:endParaRPr lang="en-US"/>
          </a:p>
        </p:txBody>
      </p:sp>
    </p:spTree>
    <p:extLst>
      <p:ext uri="{BB962C8B-B14F-4D97-AF65-F5344CB8AC3E}">
        <p14:creationId xmlns:p14="http://schemas.microsoft.com/office/powerpoint/2010/main" val="3038353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9B26-48F2-00E4-67B6-C15C7D42D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6EDB81-4881-544A-6AB5-C7CBCC0D0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AD415C-512C-A393-2FBB-9DE53888A9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46659A-8DC7-9D40-8B27-DA4D77216814}"/>
              </a:ext>
            </a:extLst>
          </p:cNvPr>
          <p:cNvSpPr>
            <a:spLocks noGrp="1"/>
          </p:cNvSpPr>
          <p:nvPr>
            <p:ph type="dt" sz="half" idx="10"/>
          </p:nvPr>
        </p:nvSpPr>
        <p:spPr/>
        <p:txBody>
          <a:bodyPr/>
          <a:lstStyle/>
          <a:p>
            <a:fld id="{7CEB51D7-3519-4D7E-9D73-E7AE33E89B62}" type="datetimeFigureOut">
              <a:rPr lang="en-US" smtClean="0"/>
              <a:t>2023-09-07</a:t>
            </a:fld>
            <a:endParaRPr lang="en-US"/>
          </a:p>
        </p:txBody>
      </p:sp>
      <p:sp>
        <p:nvSpPr>
          <p:cNvPr id="6" name="Footer Placeholder 5">
            <a:extLst>
              <a:ext uri="{FF2B5EF4-FFF2-40B4-BE49-F238E27FC236}">
                <a16:creationId xmlns:a16="http://schemas.microsoft.com/office/drawing/2014/main" id="{E51513B7-A8C1-EABD-2574-32D41E39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D67D24-7F86-318E-1D4D-3CE79F8E6515}"/>
              </a:ext>
            </a:extLst>
          </p:cNvPr>
          <p:cNvSpPr>
            <a:spLocks noGrp="1"/>
          </p:cNvSpPr>
          <p:nvPr>
            <p:ph type="sldNum" sz="quarter" idx="12"/>
          </p:nvPr>
        </p:nvSpPr>
        <p:spPr/>
        <p:txBody>
          <a:bodyPr/>
          <a:lstStyle/>
          <a:p>
            <a:fld id="{2E7EF23B-8D9C-4920-B133-BAE7DD4ED544}" type="slidenum">
              <a:rPr lang="en-US" smtClean="0"/>
              <a:t>‹#›</a:t>
            </a:fld>
            <a:endParaRPr lang="en-US"/>
          </a:p>
        </p:txBody>
      </p:sp>
    </p:spTree>
    <p:extLst>
      <p:ext uri="{BB962C8B-B14F-4D97-AF65-F5344CB8AC3E}">
        <p14:creationId xmlns:p14="http://schemas.microsoft.com/office/powerpoint/2010/main" val="3780222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E0F5-8B32-797E-01B2-A59687DABE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3F7DFC-788D-B4C8-5E0C-D294D45003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3EABF5-460B-D909-3B19-76A8E8C7F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F1E439-2AA0-3C87-9BF4-B4C66C53129F}"/>
              </a:ext>
            </a:extLst>
          </p:cNvPr>
          <p:cNvSpPr>
            <a:spLocks noGrp="1"/>
          </p:cNvSpPr>
          <p:nvPr>
            <p:ph type="dt" sz="half" idx="10"/>
          </p:nvPr>
        </p:nvSpPr>
        <p:spPr/>
        <p:txBody>
          <a:bodyPr/>
          <a:lstStyle/>
          <a:p>
            <a:fld id="{7CEB51D7-3519-4D7E-9D73-E7AE33E89B62}" type="datetimeFigureOut">
              <a:rPr lang="en-US" smtClean="0"/>
              <a:t>2023-09-07</a:t>
            </a:fld>
            <a:endParaRPr lang="en-US"/>
          </a:p>
        </p:txBody>
      </p:sp>
      <p:sp>
        <p:nvSpPr>
          <p:cNvPr id="6" name="Footer Placeholder 5">
            <a:extLst>
              <a:ext uri="{FF2B5EF4-FFF2-40B4-BE49-F238E27FC236}">
                <a16:creationId xmlns:a16="http://schemas.microsoft.com/office/drawing/2014/main" id="{AAF837D2-7777-D484-79B4-4011AC6471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BE608D-4F67-5C55-EF52-5BAEF8F7C937}"/>
              </a:ext>
            </a:extLst>
          </p:cNvPr>
          <p:cNvSpPr>
            <a:spLocks noGrp="1"/>
          </p:cNvSpPr>
          <p:nvPr>
            <p:ph type="sldNum" sz="quarter" idx="12"/>
          </p:nvPr>
        </p:nvSpPr>
        <p:spPr/>
        <p:txBody>
          <a:bodyPr/>
          <a:lstStyle/>
          <a:p>
            <a:fld id="{2E7EF23B-8D9C-4920-B133-BAE7DD4ED544}" type="slidenum">
              <a:rPr lang="en-US" smtClean="0"/>
              <a:t>‹#›</a:t>
            </a:fld>
            <a:endParaRPr lang="en-US"/>
          </a:p>
        </p:txBody>
      </p:sp>
    </p:spTree>
    <p:extLst>
      <p:ext uri="{BB962C8B-B14F-4D97-AF65-F5344CB8AC3E}">
        <p14:creationId xmlns:p14="http://schemas.microsoft.com/office/powerpoint/2010/main" val="983303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5AE419-244E-4FD5-1119-4CF13911B5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B847D4-467A-CDBD-E26A-3C11ADD09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1DE6A-33BB-BAC0-DA1D-9BF1D7984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B51D7-3519-4D7E-9D73-E7AE33E89B62}" type="datetimeFigureOut">
              <a:rPr lang="en-US" smtClean="0"/>
              <a:t>2023-09-07</a:t>
            </a:fld>
            <a:endParaRPr lang="en-US"/>
          </a:p>
        </p:txBody>
      </p:sp>
      <p:sp>
        <p:nvSpPr>
          <p:cNvPr id="5" name="Footer Placeholder 4">
            <a:extLst>
              <a:ext uri="{FF2B5EF4-FFF2-40B4-BE49-F238E27FC236}">
                <a16:creationId xmlns:a16="http://schemas.microsoft.com/office/drawing/2014/main" id="{933CF8BB-0F13-EA3D-6FA3-4DCE73BE70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35C9CB-37FE-0C2A-2206-B39873A277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7EF23B-8D9C-4920-B133-BAE7DD4ED544}" type="slidenum">
              <a:rPr lang="en-US" smtClean="0"/>
              <a:t>‹#›</a:t>
            </a:fld>
            <a:endParaRPr lang="en-US"/>
          </a:p>
        </p:txBody>
      </p:sp>
    </p:spTree>
    <p:extLst>
      <p:ext uri="{BB962C8B-B14F-4D97-AF65-F5344CB8AC3E}">
        <p14:creationId xmlns:p14="http://schemas.microsoft.com/office/powerpoint/2010/main" val="1483283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icd-ps.org/en/news/supported-by-enmaa-finance-and-the-islamic-corporation-for-the-development-of-the-private-sector-mam-for-engineering-industries-electrical-supplies-achieves-growth"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icd-ps.org/en/institution-equity"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A6ACEB-51D1-A0B9-DCA3-59ABB74E1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87" y="2069174"/>
            <a:ext cx="1438225" cy="1648427"/>
          </a:xfrm>
          <a:prstGeom prst="rect">
            <a:avLst/>
          </a:prstGeom>
        </p:spPr>
      </p:pic>
      <p:sp>
        <p:nvSpPr>
          <p:cNvPr id="6" name="Subtitle 2">
            <a:extLst>
              <a:ext uri="{FF2B5EF4-FFF2-40B4-BE49-F238E27FC236}">
                <a16:creationId xmlns:a16="http://schemas.microsoft.com/office/drawing/2014/main" id="{2B70C818-7355-3779-7245-6205862A5534}"/>
              </a:ext>
            </a:extLst>
          </p:cNvPr>
          <p:cNvSpPr>
            <a:spLocks noGrp="1"/>
          </p:cNvSpPr>
          <p:nvPr>
            <p:ph type="subTitle" idx="1"/>
          </p:nvPr>
        </p:nvSpPr>
        <p:spPr>
          <a:xfrm>
            <a:off x="1523999" y="4058562"/>
            <a:ext cx="9144000" cy="739142"/>
          </a:xfrm>
        </p:spPr>
        <p:txBody>
          <a:bodyPr>
            <a:normAutofit lnSpcReduction="10000"/>
          </a:bodyPr>
          <a:lstStyle/>
          <a:p>
            <a:r>
              <a:rPr lang="en-US" b="1" i="0" dirty="0">
                <a:solidFill>
                  <a:schemeClr val="accent6">
                    <a:lumMod val="75000"/>
                  </a:schemeClr>
                </a:solidFill>
                <a:effectLst/>
                <a:latin typeface="Roboto" panose="02000000000000000000" pitchFamily="2" charset="0"/>
              </a:rPr>
              <a:t>ISLAMIC CORPORATION FOR THE DEVELOPMENT OF THE PRIVATE SECTOR</a:t>
            </a:r>
            <a:endParaRPr lang="en-US" b="1" dirty="0">
              <a:solidFill>
                <a:schemeClr val="accent6">
                  <a:lumMod val="75000"/>
                </a:schemeClr>
              </a:solidFill>
            </a:endParaRPr>
          </a:p>
        </p:txBody>
      </p:sp>
      <p:sp>
        <p:nvSpPr>
          <p:cNvPr id="7" name="Subtitle 2">
            <a:extLst>
              <a:ext uri="{FF2B5EF4-FFF2-40B4-BE49-F238E27FC236}">
                <a16:creationId xmlns:a16="http://schemas.microsoft.com/office/drawing/2014/main" id="{E59C2798-1AC2-83C5-2357-EB316888E910}"/>
              </a:ext>
            </a:extLst>
          </p:cNvPr>
          <p:cNvSpPr txBox="1">
            <a:spLocks/>
          </p:cNvSpPr>
          <p:nvPr/>
        </p:nvSpPr>
        <p:spPr>
          <a:xfrm>
            <a:off x="1523999" y="4866429"/>
            <a:ext cx="9144000" cy="4424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Roboto" panose="02000000000000000000" pitchFamily="2" charset="0"/>
              </a:rPr>
              <a:t>Website</a:t>
            </a:r>
            <a:r>
              <a:rPr lang="en-US" b="1" dirty="0">
                <a:solidFill>
                  <a:schemeClr val="accent6">
                    <a:lumMod val="75000"/>
                  </a:schemeClr>
                </a:solidFill>
                <a:latin typeface="Roboto" panose="02000000000000000000" pitchFamily="2" charset="0"/>
              </a:rPr>
              <a:t> </a:t>
            </a:r>
            <a:r>
              <a:rPr lang="en-US" dirty="0">
                <a:latin typeface="+mn-lt"/>
              </a:rPr>
              <a:t>UI/UX Analysis and Bug report.</a:t>
            </a:r>
            <a:endParaRPr lang="en-US" b="1" dirty="0">
              <a:solidFill>
                <a:schemeClr val="accent6">
                  <a:lumMod val="75000"/>
                </a:schemeClr>
              </a:solidFill>
            </a:endParaRPr>
          </a:p>
        </p:txBody>
      </p:sp>
    </p:spTree>
    <p:extLst>
      <p:ext uri="{BB962C8B-B14F-4D97-AF65-F5344CB8AC3E}">
        <p14:creationId xmlns:p14="http://schemas.microsoft.com/office/powerpoint/2010/main" val="2605924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3EF8-718D-91D6-87F5-AD93EABE9A37}"/>
              </a:ext>
            </a:extLst>
          </p:cNvPr>
          <p:cNvSpPr>
            <a:spLocks noGrp="1"/>
          </p:cNvSpPr>
          <p:nvPr>
            <p:ph type="title"/>
          </p:nvPr>
        </p:nvSpPr>
        <p:spPr>
          <a:xfrm>
            <a:off x="838200" y="-8878"/>
            <a:ext cx="10515600" cy="1325563"/>
          </a:xfrm>
        </p:spPr>
        <p:txBody>
          <a:bodyPr>
            <a:normAutofit/>
          </a:bodyPr>
          <a:lstStyle/>
          <a:p>
            <a:pPr algn="ctr"/>
            <a:r>
              <a:rPr lang="en-US" sz="3200" b="1" dirty="0"/>
              <a:t>The (Read More) button needs to be re-positioned, and The dot needs to be removed</a:t>
            </a:r>
          </a:p>
        </p:txBody>
      </p:sp>
      <p:pic>
        <p:nvPicPr>
          <p:cNvPr id="5" name="Content Placeholder 4">
            <a:extLst>
              <a:ext uri="{FF2B5EF4-FFF2-40B4-BE49-F238E27FC236}">
                <a16:creationId xmlns:a16="http://schemas.microsoft.com/office/drawing/2014/main" id="{EAC88275-D56E-D063-3446-90EE2F1F20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4775" y="4296340"/>
            <a:ext cx="4714446" cy="2246503"/>
          </a:xfrm>
        </p:spPr>
      </p:pic>
      <p:cxnSp>
        <p:nvCxnSpPr>
          <p:cNvPr id="7" name="Straight Arrow Connector 6">
            <a:extLst>
              <a:ext uri="{FF2B5EF4-FFF2-40B4-BE49-F238E27FC236}">
                <a16:creationId xmlns:a16="http://schemas.microsoft.com/office/drawing/2014/main" id="{087CD9B4-8057-27D9-4C5F-C3C35D206DF9}"/>
              </a:ext>
            </a:extLst>
          </p:cNvPr>
          <p:cNvCxnSpPr>
            <a:cxnSpLocks/>
          </p:cNvCxnSpPr>
          <p:nvPr/>
        </p:nvCxnSpPr>
        <p:spPr>
          <a:xfrm>
            <a:off x="7077723" y="4142376"/>
            <a:ext cx="725749" cy="121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ECBD8D8-8B5C-3663-7652-65BABAEBC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859" y="3079376"/>
            <a:ext cx="1944613" cy="1216964"/>
          </a:xfrm>
          <a:prstGeom prst="rect">
            <a:avLst/>
          </a:prstGeom>
        </p:spPr>
      </p:pic>
      <p:sp>
        <p:nvSpPr>
          <p:cNvPr id="12" name="TextBox 11">
            <a:extLst>
              <a:ext uri="{FF2B5EF4-FFF2-40B4-BE49-F238E27FC236}">
                <a16:creationId xmlns:a16="http://schemas.microsoft.com/office/drawing/2014/main" id="{3E259F1C-E742-369F-9E6D-6A65AAC94DDB}"/>
              </a:ext>
            </a:extLst>
          </p:cNvPr>
          <p:cNvSpPr txBox="1"/>
          <p:nvPr/>
        </p:nvSpPr>
        <p:spPr>
          <a:xfrm>
            <a:off x="9310255" y="1395803"/>
            <a:ext cx="3403696" cy="1477328"/>
          </a:xfrm>
          <a:prstGeom prst="rect">
            <a:avLst/>
          </a:prstGeom>
          <a:noFill/>
        </p:spPr>
        <p:txBody>
          <a:bodyPr wrap="square" rtlCol="0">
            <a:spAutoFit/>
          </a:bodyPr>
          <a:lstStyle/>
          <a:p>
            <a:r>
              <a:rPr lang="en-US" dirty="0">
                <a:solidFill>
                  <a:srgbClr val="C00000"/>
                </a:solidFill>
              </a:rPr>
              <a:t>Severity: </a:t>
            </a:r>
            <a:r>
              <a:rPr lang="en-US" dirty="0"/>
              <a:t>medium</a:t>
            </a:r>
            <a:br>
              <a:rPr lang="en-US" dirty="0"/>
            </a:br>
            <a:r>
              <a:rPr lang="en-US" dirty="0"/>
              <a:t>Priority:</a:t>
            </a:r>
            <a:r>
              <a:rPr lang="en-US" dirty="0">
                <a:solidFill>
                  <a:srgbClr val="C00000"/>
                </a:solidFill>
              </a:rPr>
              <a:t> </a:t>
            </a:r>
            <a:r>
              <a:rPr lang="en-US" dirty="0"/>
              <a:t>medium</a:t>
            </a:r>
            <a:br>
              <a:rPr lang="en-US" dirty="0"/>
            </a:br>
            <a:r>
              <a:rPr lang="en-US" dirty="0"/>
              <a:t>Environment: </a:t>
            </a:r>
          </a:p>
          <a:p>
            <a:r>
              <a:rPr lang="en-US" dirty="0"/>
              <a:t>core I 5</a:t>
            </a:r>
          </a:p>
          <a:p>
            <a:r>
              <a:rPr lang="en-US" dirty="0"/>
              <a:t> Google Chrome</a:t>
            </a:r>
            <a:endParaRPr lang="en-EG" dirty="0"/>
          </a:p>
        </p:txBody>
      </p:sp>
      <p:sp>
        <p:nvSpPr>
          <p:cNvPr id="13" name="TextBox 12">
            <a:extLst>
              <a:ext uri="{FF2B5EF4-FFF2-40B4-BE49-F238E27FC236}">
                <a16:creationId xmlns:a16="http://schemas.microsoft.com/office/drawing/2014/main" id="{1B9AFEAD-F9D5-58A8-8F07-9A05DFA37E5B}"/>
              </a:ext>
            </a:extLst>
          </p:cNvPr>
          <p:cNvSpPr txBox="1"/>
          <p:nvPr/>
        </p:nvSpPr>
        <p:spPr>
          <a:xfrm>
            <a:off x="429151" y="1690688"/>
            <a:ext cx="3491687" cy="3385542"/>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sz="2400" dirty="0"/>
              <a:t>Read More button needs to be re-position and the dot needs to be removed </a:t>
            </a:r>
            <a:endParaRPr lang="en-US" altLang="en-US" sz="2400" b="1" dirty="0">
              <a:solidFill>
                <a:srgbClr val="002060"/>
              </a:solidFill>
              <a:cs typeface="Segoe UI Semibold" panose="020B07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Scroll  down to banner</a:t>
            </a:r>
          </a:p>
          <a:p>
            <a:pPr lvl="1">
              <a:buFont typeface="Wingdings" panose="05000000000000000000" pitchFamily="2" charset="2"/>
              <a:buChar char="§"/>
            </a:pPr>
            <a:endParaRPr lang="en-US" altLang="en-US" sz="2000" dirty="0">
              <a:solidFill>
                <a:prstClr val="black"/>
              </a:solidFill>
              <a:cs typeface="Segoe UI Semilight" panose="020B0402040204020203" pitchFamily="34" charset="0"/>
            </a:endParaRPr>
          </a:p>
          <a:p>
            <a:pPr lvl="1">
              <a:buFont typeface="Wingdings" panose="05000000000000000000" pitchFamily="2" charset="2"/>
              <a:buChar char="§"/>
            </a:pPr>
            <a:endParaRPr lang="en-US" altLang="en-US" sz="2000" dirty="0">
              <a:solidFill>
                <a:prstClr val="black"/>
              </a:solidFill>
              <a:cs typeface="Segoe UI Semilight" panose="020B0402040204020203" pitchFamily="34" charset="0"/>
            </a:endParaRPr>
          </a:p>
          <a:p>
            <a:pPr lvl="1">
              <a:buFont typeface="Wingdings" panose="05000000000000000000" pitchFamily="2" charset="2"/>
              <a:buChar char="§"/>
            </a:pPr>
            <a:endParaRPr lang="en-US" altLang="en-US" sz="1400" b="1" dirty="0">
              <a:solidFill>
                <a:prstClr val="black"/>
              </a:solidFill>
              <a:cs typeface="Segoe UI Semilight" panose="020B0402040204020203" pitchFamily="34" charset="0"/>
            </a:endParaRPr>
          </a:p>
        </p:txBody>
      </p:sp>
    </p:spTree>
    <p:extLst>
      <p:ext uri="{BB962C8B-B14F-4D97-AF65-F5344CB8AC3E}">
        <p14:creationId xmlns:p14="http://schemas.microsoft.com/office/powerpoint/2010/main" val="2973926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A07B-A003-C63C-1E64-0C5C10BC2D28}"/>
              </a:ext>
            </a:extLst>
          </p:cNvPr>
          <p:cNvSpPr>
            <a:spLocks noGrp="1"/>
          </p:cNvSpPr>
          <p:nvPr>
            <p:ph type="title"/>
          </p:nvPr>
        </p:nvSpPr>
        <p:spPr>
          <a:xfrm>
            <a:off x="1014353" y="801917"/>
            <a:ext cx="10515600" cy="884889"/>
          </a:xfrm>
        </p:spPr>
        <p:txBody>
          <a:bodyPr>
            <a:normAutofit/>
          </a:bodyPr>
          <a:lstStyle/>
          <a:p>
            <a:pPr algn="ctr"/>
            <a:r>
              <a:rPr lang="en-US" sz="1800" dirty="0"/>
              <a:t>SUPPORTED BY ENMAA FINANCE AND THE ISLAMIC CORPORATION FOR THE DEVELOPMENT OF THE PRIVATE SECTOR, MAM FOR ENGINEERING INDUSTRIES &amp; ELECTRICAL SUPPLIES ACHIEVES GROWTH.</a:t>
            </a:r>
          </a:p>
        </p:txBody>
      </p:sp>
      <p:pic>
        <p:nvPicPr>
          <p:cNvPr id="5" name="Content Placeholder 4">
            <a:extLst>
              <a:ext uri="{FF2B5EF4-FFF2-40B4-BE49-F238E27FC236}">
                <a16:creationId xmlns:a16="http://schemas.microsoft.com/office/drawing/2014/main" id="{FFFC89F4-7383-F4FE-BDCB-EE3D47395E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2916" y="4488172"/>
            <a:ext cx="6777037" cy="884888"/>
          </a:xfrm>
        </p:spPr>
      </p:pic>
      <p:sp>
        <p:nvSpPr>
          <p:cNvPr id="6" name="TextBox 5">
            <a:extLst>
              <a:ext uri="{FF2B5EF4-FFF2-40B4-BE49-F238E27FC236}">
                <a16:creationId xmlns:a16="http://schemas.microsoft.com/office/drawing/2014/main" id="{CDDFC184-2C0D-EC01-83CB-F253E45E38C1}"/>
              </a:ext>
            </a:extLst>
          </p:cNvPr>
          <p:cNvSpPr txBox="1"/>
          <p:nvPr/>
        </p:nvSpPr>
        <p:spPr>
          <a:xfrm>
            <a:off x="413472" y="1454727"/>
            <a:ext cx="3491687" cy="5262979"/>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altLang="en-US" sz="2000" b="1" dirty="0">
                <a:cs typeface="Segoe UI Semibold" panose="020B0702040204020203" pitchFamily="34" charset="0"/>
              </a:rPr>
              <a:t> The YouTube link on this page opens in the same tab </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Scroll down to the latest </a:t>
            </a:r>
            <a:r>
              <a:rPr lang="en-US" altLang="en-US" sz="2000" dirty="0">
                <a:solidFill>
                  <a:prstClr val="black"/>
                </a:solidFill>
                <a:cs typeface="Segoe UI Semilight" panose="020B0402040204020203" pitchFamily="34" charset="0"/>
                <a:hlinkClick r:id="rId3"/>
              </a:rPr>
              <a:t>news section</a:t>
            </a:r>
            <a:endParaRPr lang="en-US" altLang="en-US" sz="2000" dirty="0">
              <a:solidFill>
                <a:prstClr val="black"/>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 Click to read more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Scroll down in details page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YouTube link</a:t>
            </a:r>
            <a:endParaRPr lang="en-US" sz="2000" b="0" i="0" u="none" strike="noStrike" cap="all" dirty="0">
              <a:effectLst/>
              <a:latin typeface="Nobel-Bold"/>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Expected Results: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 YouTube link opens in a new tab </a:t>
            </a:r>
            <a:endParaRPr lang="en-US" altLang="en-US" sz="1400" b="1" dirty="0">
              <a:solidFill>
                <a:prstClr val="black"/>
              </a:solidFill>
              <a:cs typeface="Segoe UI Semilight" panose="020B04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Actual Results:</a:t>
            </a:r>
          </a:p>
          <a:p>
            <a:pPr>
              <a:buFont typeface="Wingdings" panose="05000000000000000000" pitchFamily="2" charset="2"/>
              <a:buChar char="§"/>
            </a:pPr>
            <a:r>
              <a:rPr lang="en-US" sz="2000" b="1" i="0" u="none" strike="noStrike" dirty="0">
                <a:effectLst/>
                <a:latin typeface="Calibri" panose="020F0502020204030204" pitchFamily="34" charset="0"/>
              </a:rPr>
              <a:t>Link open in the same tap</a:t>
            </a:r>
            <a:endParaRPr lang="en-US" altLang="en-US" sz="2000" b="1" dirty="0">
              <a:cs typeface="Segoe UI Semibold" panose="020B0702040204020203" pitchFamily="34" charset="0"/>
            </a:endParaRPr>
          </a:p>
        </p:txBody>
      </p:sp>
      <p:cxnSp>
        <p:nvCxnSpPr>
          <p:cNvPr id="8" name="Straight Arrow Connector 7">
            <a:extLst>
              <a:ext uri="{FF2B5EF4-FFF2-40B4-BE49-F238E27FC236}">
                <a16:creationId xmlns:a16="http://schemas.microsoft.com/office/drawing/2014/main" id="{748398E9-0539-5259-D19F-5B231136256F}"/>
              </a:ext>
            </a:extLst>
          </p:cNvPr>
          <p:cNvCxnSpPr/>
          <p:nvPr/>
        </p:nvCxnSpPr>
        <p:spPr>
          <a:xfrm>
            <a:off x="6205925" y="3527997"/>
            <a:ext cx="720436" cy="1482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51B005A-7763-D003-0405-5187B8AEE2A2}"/>
              </a:ext>
            </a:extLst>
          </p:cNvPr>
          <p:cNvSpPr txBox="1"/>
          <p:nvPr/>
        </p:nvSpPr>
        <p:spPr>
          <a:xfrm>
            <a:off x="9227127" y="1759960"/>
            <a:ext cx="3403696" cy="1477328"/>
          </a:xfrm>
          <a:prstGeom prst="rect">
            <a:avLst/>
          </a:prstGeom>
          <a:noFill/>
        </p:spPr>
        <p:txBody>
          <a:bodyPr wrap="square" rtlCol="0">
            <a:spAutoFit/>
          </a:bodyPr>
          <a:lstStyle/>
          <a:p>
            <a:r>
              <a:rPr lang="en-US" dirty="0">
                <a:solidFill>
                  <a:srgbClr val="C00000"/>
                </a:solidFill>
              </a:rPr>
              <a:t>Severity: </a:t>
            </a:r>
            <a:r>
              <a:rPr lang="en-US" dirty="0"/>
              <a:t>medium</a:t>
            </a:r>
            <a:br>
              <a:rPr lang="en-US" dirty="0"/>
            </a:br>
            <a:r>
              <a:rPr lang="en-US" dirty="0"/>
              <a:t>Priority:</a:t>
            </a:r>
            <a:r>
              <a:rPr lang="en-US" dirty="0">
                <a:solidFill>
                  <a:srgbClr val="C00000"/>
                </a:solidFill>
              </a:rPr>
              <a:t> </a:t>
            </a:r>
            <a:r>
              <a:rPr lang="en-US" dirty="0"/>
              <a:t>medium</a:t>
            </a:r>
            <a:br>
              <a:rPr lang="en-US" dirty="0"/>
            </a:br>
            <a:r>
              <a:rPr lang="en-US" dirty="0"/>
              <a:t>Environment: </a:t>
            </a:r>
          </a:p>
          <a:p>
            <a:r>
              <a:rPr lang="en-US" dirty="0"/>
              <a:t>core I 5</a:t>
            </a:r>
          </a:p>
          <a:p>
            <a:r>
              <a:rPr lang="en-US" dirty="0"/>
              <a:t> Google Chrome</a:t>
            </a:r>
            <a:endParaRPr lang="en-EG" dirty="0"/>
          </a:p>
        </p:txBody>
      </p:sp>
      <p:sp>
        <p:nvSpPr>
          <p:cNvPr id="3" name="Title 1">
            <a:extLst>
              <a:ext uri="{FF2B5EF4-FFF2-40B4-BE49-F238E27FC236}">
                <a16:creationId xmlns:a16="http://schemas.microsoft.com/office/drawing/2014/main" id="{98FEE082-4C2B-516D-CFBE-5315E8E96CE4}"/>
              </a:ext>
            </a:extLst>
          </p:cNvPr>
          <p:cNvSpPr txBox="1">
            <a:spLocks/>
          </p:cNvSpPr>
          <p:nvPr/>
        </p:nvSpPr>
        <p:spPr>
          <a:xfrm>
            <a:off x="3172692" y="13856"/>
            <a:ext cx="5846616" cy="8866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The </a:t>
            </a:r>
            <a:r>
              <a:rPr lang="en-US" altLang="en-US" sz="3200" b="1" dirty="0">
                <a:solidFill>
                  <a:prstClr val="black"/>
                </a:solidFill>
                <a:cs typeface="Segoe UI Semilight" panose="020B0402040204020203" pitchFamily="34" charset="0"/>
              </a:rPr>
              <a:t>latest </a:t>
            </a:r>
            <a:r>
              <a:rPr lang="en-US" altLang="en-US" sz="3200" b="1" dirty="0">
                <a:solidFill>
                  <a:prstClr val="black"/>
                </a:solidFill>
                <a:cs typeface="Segoe UI Semilight" panose="020B0402040204020203" pitchFamily="34" charset="0"/>
                <a:hlinkClick r:id="rId3"/>
              </a:rPr>
              <a:t>news </a:t>
            </a:r>
            <a:r>
              <a:rPr lang="en-US" altLang="en-US" sz="3200" b="1" dirty="0">
                <a:solidFill>
                  <a:prstClr val="black"/>
                </a:solidFill>
                <a:cs typeface="Segoe UI Semilight" panose="020B0402040204020203" pitchFamily="34" charset="0"/>
              </a:rPr>
              <a:t>page</a:t>
            </a:r>
            <a:endParaRPr lang="en-US" sz="3200" b="1" dirty="0"/>
          </a:p>
        </p:txBody>
      </p:sp>
    </p:spTree>
    <p:extLst>
      <p:ext uri="{BB962C8B-B14F-4D97-AF65-F5344CB8AC3E}">
        <p14:creationId xmlns:p14="http://schemas.microsoft.com/office/powerpoint/2010/main" val="204150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4B829-9EDC-A2FE-69D7-1D15712B4E48}"/>
              </a:ext>
            </a:extLst>
          </p:cNvPr>
          <p:cNvSpPr>
            <a:spLocks noGrp="1"/>
          </p:cNvSpPr>
          <p:nvPr>
            <p:ph type="title"/>
          </p:nvPr>
        </p:nvSpPr>
        <p:spPr>
          <a:xfrm>
            <a:off x="838200" y="-12059"/>
            <a:ext cx="10515600" cy="1325563"/>
          </a:xfrm>
        </p:spPr>
        <p:txBody>
          <a:bodyPr/>
          <a:lstStyle/>
          <a:p>
            <a:pPr algn="ctr"/>
            <a:r>
              <a:rPr lang="en-US" b="1" dirty="0"/>
              <a:t>Missing Arabic and French content</a:t>
            </a:r>
          </a:p>
        </p:txBody>
      </p:sp>
      <p:pic>
        <p:nvPicPr>
          <p:cNvPr id="5" name="Content Placeholder 4">
            <a:extLst>
              <a:ext uri="{FF2B5EF4-FFF2-40B4-BE49-F238E27FC236}">
                <a16:creationId xmlns:a16="http://schemas.microsoft.com/office/drawing/2014/main" id="{9823E651-9960-CA21-91C8-228D39A4B966}"/>
              </a:ext>
            </a:extLst>
          </p:cNvPr>
          <p:cNvPicPr>
            <a:picLocks noGrp="1" noChangeAspect="1"/>
          </p:cNvPicPr>
          <p:nvPr>
            <p:ph idx="1"/>
          </p:nvPr>
        </p:nvPicPr>
        <p:blipFill>
          <a:blip r:embed="rId2"/>
          <a:stretch>
            <a:fillRect/>
          </a:stretch>
        </p:blipFill>
        <p:spPr>
          <a:xfrm>
            <a:off x="6725579" y="4041292"/>
            <a:ext cx="2890551" cy="841427"/>
          </a:xfrm>
        </p:spPr>
      </p:pic>
      <p:sp>
        <p:nvSpPr>
          <p:cNvPr id="6" name="TextBox 5">
            <a:extLst>
              <a:ext uri="{FF2B5EF4-FFF2-40B4-BE49-F238E27FC236}">
                <a16:creationId xmlns:a16="http://schemas.microsoft.com/office/drawing/2014/main" id="{F1DFD941-6321-F9DE-26AD-5304A3CA5C48}"/>
              </a:ext>
            </a:extLst>
          </p:cNvPr>
          <p:cNvSpPr txBox="1"/>
          <p:nvPr/>
        </p:nvSpPr>
        <p:spPr>
          <a:xfrm>
            <a:off x="413472" y="1454727"/>
            <a:ext cx="3491687" cy="4955203"/>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altLang="en-US" sz="2000" b="1" dirty="0">
                <a:cs typeface="Segoe UI Semibold" panose="020B0702040204020203" pitchFamily="34" charset="0"/>
              </a:rPr>
              <a:t> missing Arabic and </a:t>
            </a:r>
            <a:r>
              <a:rPr lang="en-US" sz="2000" b="1" dirty="0"/>
              <a:t>French</a:t>
            </a:r>
            <a:r>
              <a:rPr lang="en-US" altLang="en-US" sz="2000" b="1" dirty="0">
                <a:cs typeface="Segoe UI Semibold" panose="020B0702040204020203" pitchFamily="34" charset="0"/>
              </a:rPr>
              <a:t> content in terms of use page and privacy policy</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Scroll down to the bottom</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the terms of use page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privacy policy </a:t>
            </a:r>
            <a:endParaRPr lang="en-US" sz="2000" b="0" i="0" u="none" strike="noStrike" cap="all" dirty="0">
              <a:effectLst/>
              <a:latin typeface="Nobel-Bold"/>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Expected Results: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 Arabic content must exist </a:t>
            </a:r>
            <a:endParaRPr lang="en-US" altLang="en-US" sz="1400" b="1" dirty="0">
              <a:solidFill>
                <a:prstClr val="black"/>
              </a:solidFill>
              <a:cs typeface="Segoe UI Semilight" panose="020B04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Actual Results:</a:t>
            </a:r>
          </a:p>
          <a:p>
            <a:pPr>
              <a:buFont typeface="Wingdings" panose="05000000000000000000" pitchFamily="2" charset="2"/>
              <a:buChar char="§"/>
            </a:pPr>
            <a:r>
              <a:rPr lang="en-US" sz="2000" b="1" i="0" u="none" strike="noStrike" dirty="0">
                <a:effectLst/>
                <a:latin typeface="Calibri" panose="020F0502020204030204" pitchFamily="34" charset="0"/>
              </a:rPr>
              <a:t>Missing Arabic and French content</a:t>
            </a:r>
            <a:endParaRPr lang="en-US" altLang="en-US" sz="2000" b="1" dirty="0">
              <a:cs typeface="Segoe UI Semibold" panose="020B0702040204020203" pitchFamily="34" charset="0"/>
            </a:endParaRPr>
          </a:p>
        </p:txBody>
      </p:sp>
      <p:sp>
        <p:nvSpPr>
          <p:cNvPr id="7" name="TextBox 6">
            <a:extLst>
              <a:ext uri="{FF2B5EF4-FFF2-40B4-BE49-F238E27FC236}">
                <a16:creationId xmlns:a16="http://schemas.microsoft.com/office/drawing/2014/main" id="{F85C06E8-6C1A-38E7-7EDF-95E70951D3E0}"/>
              </a:ext>
            </a:extLst>
          </p:cNvPr>
          <p:cNvSpPr txBox="1"/>
          <p:nvPr/>
        </p:nvSpPr>
        <p:spPr>
          <a:xfrm>
            <a:off x="9227127" y="1759960"/>
            <a:ext cx="3403696" cy="1477328"/>
          </a:xfrm>
          <a:prstGeom prst="rect">
            <a:avLst/>
          </a:prstGeom>
          <a:noFill/>
        </p:spPr>
        <p:txBody>
          <a:bodyPr wrap="square" rtlCol="0">
            <a:spAutoFit/>
          </a:bodyPr>
          <a:lstStyle/>
          <a:p>
            <a:r>
              <a:rPr lang="en-US" dirty="0">
                <a:solidFill>
                  <a:srgbClr val="C00000"/>
                </a:solidFill>
              </a:rPr>
              <a:t>Severity: </a:t>
            </a:r>
            <a:r>
              <a:rPr lang="en-US" dirty="0"/>
              <a:t>medium</a:t>
            </a:r>
            <a:br>
              <a:rPr lang="en-US" dirty="0"/>
            </a:br>
            <a:r>
              <a:rPr lang="en-US" dirty="0"/>
              <a:t>Priority:</a:t>
            </a:r>
            <a:r>
              <a:rPr lang="en-US" dirty="0">
                <a:solidFill>
                  <a:srgbClr val="C00000"/>
                </a:solidFill>
              </a:rPr>
              <a:t> </a:t>
            </a:r>
            <a:r>
              <a:rPr lang="en-US" dirty="0"/>
              <a:t>medium</a:t>
            </a:r>
            <a:br>
              <a:rPr lang="en-US" dirty="0"/>
            </a:br>
            <a:r>
              <a:rPr lang="en-US" dirty="0"/>
              <a:t>Environment: </a:t>
            </a:r>
          </a:p>
          <a:p>
            <a:r>
              <a:rPr lang="en-US" dirty="0"/>
              <a:t>core I 5</a:t>
            </a:r>
          </a:p>
          <a:p>
            <a:r>
              <a:rPr lang="en-US" dirty="0"/>
              <a:t> Google Chrome</a:t>
            </a:r>
            <a:endParaRPr lang="en-EG" dirty="0"/>
          </a:p>
        </p:txBody>
      </p:sp>
    </p:spTree>
    <p:extLst>
      <p:ext uri="{BB962C8B-B14F-4D97-AF65-F5344CB8AC3E}">
        <p14:creationId xmlns:p14="http://schemas.microsoft.com/office/powerpoint/2010/main" val="225563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F8B5-533F-B897-3C43-E7F9414F9BCA}"/>
              </a:ext>
            </a:extLst>
          </p:cNvPr>
          <p:cNvSpPr>
            <a:spLocks noGrp="1"/>
          </p:cNvSpPr>
          <p:nvPr>
            <p:ph type="title"/>
          </p:nvPr>
        </p:nvSpPr>
        <p:spPr>
          <a:xfrm>
            <a:off x="838200" y="20802"/>
            <a:ext cx="10515600" cy="976726"/>
          </a:xfrm>
        </p:spPr>
        <p:txBody>
          <a:bodyPr/>
          <a:lstStyle/>
          <a:p>
            <a:pPr algn="ctr"/>
            <a:r>
              <a:rPr lang="en-US" b="1" dirty="0"/>
              <a:t>Line code display on frontend</a:t>
            </a:r>
          </a:p>
        </p:txBody>
      </p:sp>
      <p:pic>
        <p:nvPicPr>
          <p:cNvPr id="5" name="Content Placeholder 4">
            <a:extLst>
              <a:ext uri="{FF2B5EF4-FFF2-40B4-BE49-F238E27FC236}">
                <a16:creationId xmlns:a16="http://schemas.microsoft.com/office/drawing/2014/main" id="{A242924C-C36C-EF84-D702-2873038EE027}"/>
              </a:ext>
            </a:extLst>
          </p:cNvPr>
          <p:cNvPicPr>
            <a:picLocks noGrp="1" noChangeAspect="1"/>
          </p:cNvPicPr>
          <p:nvPr>
            <p:ph idx="1"/>
          </p:nvPr>
        </p:nvPicPr>
        <p:blipFill>
          <a:blip r:embed="rId2"/>
          <a:stretch>
            <a:fillRect/>
          </a:stretch>
        </p:blipFill>
        <p:spPr>
          <a:xfrm>
            <a:off x="7804339" y="4608854"/>
            <a:ext cx="3124636" cy="1565563"/>
          </a:xfrm>
        </p:spPr>
      </p:pic>
      <p:pic>
        <p:nvPicPr>
          <p:cNvPr id="7" name="Picture 6">
            <a:extLst>
              <a:ext uri="{FF2B5EF4-FFF2-40B4-BE49-F238E27FC236}">
                <a16:creationId xmlns:a16="http://schemas.microsoft.com/office/drawing/2014/main" id="{B5D9C9FF-5C2A-AD45-0027-2618ED544EE5}"/>
              </a:ext>
            </a:extLst>
          </p:cNvPr>
          <p:cNvPicPr>
            <a:picLocks noChangeAspect="1"/>
          </p:cNvPicPr>
          <p:nvPr/>
        </p:nvPicPr>
        <p:blipFill>
          <a:blip r:embed="rId3"/>
          <a:stretch>
            <a:fillRect/>
          </a:stretch>
        </p:blipFill>
        <p:spPr>
          <a:xfrm>
            <a:off x="5617496" y="3727331"/>
            <a:ext cx="2372056" cy="419158"/>
          </a:xfrm>
          <a:prstGeom prst="rect">
            <a:avLst/>
          </a:prstGeom>
        </p:spPr>
      </p:pic>
      <p:cxnSp>
        <p:nvCxnSpPr>
          <p:cNvPr id="9" name="Straight Arrow Connector 8">
            <a:extLst>
              <a:ext uri="{FF2B5EF4-FFF2-40B4-BE49-F238E27FC236}">
                <a16:creationId xmlns:a16="http://schemas.microsoft.com/office/drawing/2014/main" id="{53C0304F-AFDE-2726-79A9-F6DF11E8EE2F}"/>
              </a:ext>
            </a:extLst>
          </p:cNvPr>
          <p:cNvCxnSpPr>
            <a:stCxn id="7" idx="2"/>
          </p:cNvCxnSpPr>
          <p:nvPr/>
        </p:nvCxnSpPr>
        <p:spPr>
          <a:xfrm>
            <a:off x="6803524" y="4146489"/>
            <a:ext cx="955963" cy="1245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3E3CF12-0E50-6DF7-6041-E7ADC2CD4DBE}"/>
              </a:ext>
            </a:extLst>
          </p:cNvPr>
          <p:cNvSpPr txBox="1"/>
          <p:nvPr/>
        </p:nvSpPr>
        <p:spPr>
          <a:xfrm>
            <a:off x="9227127" y="1759960"/>
            <a:ext cx="3403696" cy="1477328"/>
          </a:xfrm>
          <a:prstGeom prst="rect">
            <a:avLst/>
          </a:prstGeom>
          <a:noFill/>
        </p:spPr>
        <p:txBody>
          <a:bodyPr wrap="square" rtlCol="0">
            <a:spAutoFit/>
          </a:bodyPr>
          <a:lstStyle/>
          <a:p>
            <a:r>
              <a:rPr lang="en-US" dirty="0">
                <a:solidFill>
                  <a:srgbClr val="C00000"/>
                </a:solidFill>
              </a:rPr>
              <a:t>Severity: </a:t>
            </a:r>
            <a:r>
              <a:rPr lang="en-US" dirty="0"/>
              <a:t>critical</a:t>
            </a:r>
            <a:br>
              <a:rPr lang="en-US" dirty="0"/>
            </a:br>
            <a:r>
              <a:rPr lang="en-US" dirty="0"/>
              <a:t>Priority:</a:t>
            </a:r>
            <a:r>
              <a:rPr lang="en-US" dirty="0">
                <a:solidFill>
                  <a:srgbClr val="C00000"/>
                </a:solidFill>
              </a:rPr>
              <a:t> </a:t>
            </a:r>
            <a:r>
              <a:rPr lang="en-US" dirty="0"/>
              <a:t>critical</a:t>
            </a:r>
            <a:br>
              <a:rPr lang="en-US" dirty="0"/>
            </a:br>
            <a:r>
              <a:rPr lang="en-US" dirty="0"/>
              <a:t>Environment: </a:t>
            </a:r>
          </a:p>
          <a:p>
            <a:r>
              <a:rPr lang="en-US" dirty="0"/>
              <a:t>core I 5</a:t>
            </a:r>
          </a:p>
          <a:p>
            <a:r>
              <a:rPr lang="en-US" dirty="0"/>
              <a:t> Google Chrome</a:t>
            </a:r>
            <a:endParaRPr lang="en-EG" dirty="0"/>
          </a:p>
        </p:txBody>
      </p:sp>
      <p:sp>
        <p:nvSpPr>
          <p:cNvPr id="11" name="TextBox 10">
            <a:extLst>
              <a:ext uri="{FF2B5EF4-FFF2-40B4-BE49-F238E27FC236}">
                <a16:creationId xmlns:a16="http://schemas.microsoft.com/office/drawing/2014/main" id="{8FADF43E-02D3-1E96-331F-6F19E947C554}"/>
              </a:ext>
            </a:extLst>
          </p:cNvPr>
          <p:cNvSpPr txBox="1"/>
          <p:nvPr/>
        </p:nvSpPr>
        <p:spPr>
          <a:xfrm>
            <a:off x="588818" y="997527"/>
            <a:ext cx="3491687" cy="6432530"/>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altLang="en-US" sz="2000" b="1" dirty="0">
                <a:cs typeface="Segoe UI Semibold" panose="020B0702040204020203" pitchFamily="34" charset="0"/>
              </a:rPr>
              <a:t> </a:t>
            </a:r>
            <a:r>
              <a:rPr lang="en-US" sz="2000" b="0" i="0" dirty="0">
                <a:solidFill>
                  <a:srgbClr val="333333"/>
                </a:solidFill>
                <a:effectLst/>
                <a:latin typeface="Calibri" panose="020F0502020204030204" pitchFamily="34" charset="0"/>
              </a:rPr>
              <a:t>render('_events', ['events' =&gt; $events]) ?&gt;</a:t>
            </a:r>
            <a:endParaRPr lang="en-US" sz="2000" dirty="0">
              <a:solidFill>
                <a:srgbClr val="333333"/>
              </a:solidFill>
              <a:latin typeface="Calibri" panose="020F0502020204030204" pitchFamily="34" charset="0"/>
            </a:endParaRPr>
          </a:p>
          <a:p>
            <a:pPr>
              <a:buFont typeface="Wingdings" panose="05000000000000000000" pitchFamily="2" charset="2"/>
              <a:buChar char="§"/>
            </a:pPr>
            <a:r>
              <a:rPr lang="en-US" sz="2000" b="0" i="0" dirty="0">
                <a:solidFill>
                  <a:srgbClr val="333333"/>
                </a:solidFill>
                <a:effectLst/>
                <a:latin typeface="Calibri" panose="020F0502020204030204" pitchFamily="34" charset="0"/>
              </a:rPr>
              <a:t>This code appears in frontend in home page </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Scroll down in the homepage</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Stop in </a:t>
            </a:r>
            <a:r>
              <a:rPr lang="en-US" sz="2000" b="0" i="0" cap="all" dirty="0">
                <a:solidFill>
                  <a:srgbClr val="4B883A"/>
                </a:solidFill>
                <a:effectLst/>
                <a:latin typeface="Nobel-Bold"/>
              </a:rPr>
              <a:t>MEMBER COUNTRIES section</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Expected Results: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 This code does not display on the screen </a:t>
            </a:r>
            <a:endParaRPr lang="en-US" altLang="en-US" sz="1400" b="1" dirty="0">
              <a:solidFill>
                <a:prstClr val="black"/>
              </a:solidFill>
              <a:cs typeface="Segoe UI Semilight" panose="020B04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Actual Results:</a:t>
            </a:r>
          </a:p>
          <a:p>
            <a:pPr>
              <a:buFont typeface="Wingdings" panose="05000000000000000000" pitchFamily="2" charset="2"/>
              <a:buChar char="§"/>
            </a:pPr>
            <a:r>
              <a:rPr lang="en-US" sz="2400" b="0" i="0" dirty="0">
                <a:solidFill>
                  <a:srgbClr val="333333"/>
                </a:solidFill>
                <a:effectLst/>
                <a:latin typeface="Calibri" panose="020F0502020204030204" pitchFamily="34" charset="0"/>
              </a:rPr>
              <a:t>This code appears in frontend </a:t>
            </a:r>
          </a:p>
          <a:p>
            <a:pPr>
              <a:buFont typeface="Wingdings" panose="05000000000000000000" pitchFamily="2" charset="2"/>
              <a:buChar char="§"/>
            </a:pPr>
            <a:endParaRPr lang="en-US" sz="2400" b="0" i="0" dirty="0">
              <a:solidFill>
                <a:srgbClr val="333333"/>
              </a:solidFill>
              <a:effectLst/>
              <a:latin typeface="Calibri" panose="020F0502020204030204" pitchFamily="34" charset="0"/>
            </a:endParaRPr>
          </a:p>
          <a:p>
            <a:pPr>
              <a:buFont typeface="Wingdings" panose="05000000000000000000" pitchFamily="2" charset="2"/>
              <a:buChar char="§"/>
            </a:pPr>
            <a:endParaRPr lang="en-US" altLang="en-US" sz="2400" b="1" dirty="0">
              <a:solidFill>
                <a:srgbClr val="002060"/>
              </a:solidFill>
              <a:cs typeface="Segoe UI Semibold" panose="020B0702040204020203" pitchFamily="34" charset="0"/>
            </a:endParaRPr>
          </a:p>
        </p:txBody>
      </p:sp>
    </p:spTree>
    <p:extLst>
      <p:ext uri="{BB962C8B-B14F-4D97-AF65-F5344CB8AC3E}">
        <p14:creationId xmlns:p14="http://schemas.microsoft.com/office/powerpoint/2010/main" val="3943608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FDF2-D940-C64B-8FD4-6DD748C9B57A}"/>
              </a:ext>
            </a:extLst>
          </p:cNvPr>
          <p:cNvSpPr>
            <a:spLocks noGrp="1"/>
          </p:cNvSpPr>
          <p:nvPr>
            <p:ph type="title"/>
          </p:nvPr>
        </p:nvSpPr>
        <p:spPr>
          <a:xfrm>
            <a:off x="838200" y="8878"/>
            <a:ext cx="10515600" cy="1325563"/>
          </a:xfrm>
        </p:spPr>
        <p:txBody>
          <a:bodyPr/>
          <a:lstStyle/>
          <a:p>
            <a:pPr algn="ctr"/>
            <a:r>
              <a:rPr lang="en-US" b="1" dirty="0"/>
              <a:t>Contact us form not working </a:t>
            </a:r>
          </a:p>
        </p:txBody>
      </p:sp>
      <p:pic>
        <p:nvPicPr>
          <p:cNvPr id="5" name="Content Placeholder 4">
            <a:extLst>
              <a:ext uri="{FF2B5EF4-FFF2-40B4-BE49-F238E27FC236}">
                <a16:creationId xmlns:a16="http://schemas.microsoft.com/office/drawing/2014/main" id="{702364BC-0DFF-007B-9A16-95A5099349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4036" y="1894103"/>
            <a:ext cx="5509764" cy="4351338"/>
          </a:xfrm>
        </p:spPr>
      </p:pic>
      <p:sp>
        <p:nvSpPr>
          <p:cNvPr id="6" name="TextBox 5">
            <a:extLst>
              <a:ext uri="{FF2B5EF4-FFF2-40B4-BE49-F238E27FC236}">
                <a16:creationId xmlns:a16="http://schemas.microsoft.com/office/drawing/2014/main" id="{B73AEF80-A044-B463-5B4C-9117A941D31B}"/>
              </a:ext>
            </a:extLst>
          </p:cNvPr>
          <p:cNvSpPr txBox="1"/>
          <p:nvPr/>
        </p:nvSpPr>
        <p:spPr>
          <a:xfrm>
            <a:off x="265409" y="1289953"/>
            <a:ext cx="3491687" cy="4278094"/>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the Contact Us page</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Fill all boxes with valid data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send button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Form not working  </a:t>
            </a:r>
          </a:p>
          <a:p>
            <a:pPr lvl="1">
              <a:buFont typeface="Wingdings" panose="05000000000000000000" pitchFamily="2" charset="2"/>
              <a:buChar char="§"/>
            </a:pPr>
            <a:endParaRPr lang="en-US" altLang="en-US" sz="2000" dirty="0">
              <a:solidFill>
                <a:prstClr val="black"/>
              </a:solidFill>
              <a:cs typeface="Segoe UI Semilight" panose="020B0402040204020203" pitchFamily="34" charset="0"/>
            </a:endParaRPr>
          </a:p>
          <a:p>
            <a:pPr lvl="1">
              <a:buFont typeface="Wingdings" panose="05000000000000000000" pitchFamily="2" charset="2"/>
              <a:buChar char="§"/>
            </a:pPr>
            <a:endParaRPr lang="en-US" altLang="en-US" sz="2000" dirty="0">
              <a:solidFill>
                <a:prstClr val="black"/>
              </a:solidFill>
              <a:cs typeface="Segoe UI Semilight" panose="020B0402040204020203" pitchFamily="34" charset="0"/>
            </a:endParaRPr>
          </a:p>
          <a:p>
            <a:pPr lvl="1">
              <a:buFont typeface="Wingdings" panose="05000000000000000000" pitchFamily="2" charset="2"/>
              <a:buChar char="§"/>
            </a:pPr>
            <a:endParaRPr lang="en-US" altLang="en-US" sz="2000" dirty="0">
              <a:solidFill>
                <a:prstClr val="black"/>
              </a:solidFill>
              <a:cs typeface="Segoe UI Semilight" panose="020B0402040204020203" pitchFamily="34" charset="0"/>
            </a:endParaRPr>
          </a:p>
          <a:p>
            <a:pPr lvl="1">
              <a:buFont typeface="Wingdings" panose="05000000000000000000" pitchFamily="2" charset="2"/>
              <a:buChar char="§"/>
            </a:pPr>
            <a:endParaRPr lang="en-US" sz="2400" b="0" i="0" dirty="0">
              <a:solidFill>
                <a:srgbClr val="333333"/>
              </a:solidFill>
              <a:effectLst/>
              <a:latin typeface="Calibri" panose="020F0502020204030204" pitchFamily="34" charset="0"/>
            </a:endParaRPr>
          </a:p>
          <a:p>
            <a:pPr>
              <a:buFont typeface="Wingdings" panose="05000000000000000000" pitchFamily="2" charset="2"/>
              <a:buChar char="§"/>
            </a:pPr>
            <a:endParaRPr lang="en-US" altLang="en-US" sz="2400" b="1" dirty="0">
              <a:solidFill>
                <a:srgbClr val="002060"/>
              </a:solidFill>
              <a:cs typeface="Segoe UI Semibold" panose="020B0702040204020203" pitchFamily="34" charset="0"/>
            </a:endParaRPr>
          </a:p>
        </p:txBody>
      </p:sp>
      <p:sp>
        <p:nvSpPr>
          <p:cNvPr id="7" name="TextBox 6">
            <a:extLst>
              <a:ext uri="{FF2B5EF4-FFF2-40B4-BE49-F238E27FC236}">
                <a16:creationId xmlns:a16="http://schemas.microsoft.com/office/drawing/2014/main" id="{BFB1A1A4-773F-EF0A-2B28-DB99F8995843}"/>
              </a:ext>
            </a:extLst>
          </p:cNvPr>
          <p:cNvSpPr txBox="1"/>
          <p:nvPr/>
        </p:nvSpPr>
        <p:spPr>
          <a:xfrm>
            <a:off x="838200" y="4682331"/>
            <a:ext cx="3403696" cy="1477328"/>
          </a:xfrm>
          <a:prstGeom prst="rect">
            <a:avLst/>
          </a:prstGeom>
          <a:noFill/>
        </p:spPr>
        <p:txBody>
          <a:bodyPr wrap="square" rtlCol="0">
            <a:spAutoFit/>
          </a:bodyPr>
          <a:lstStyle/>
          <a:p>
            <a:r>
              <a:rPr lang="en-US" dirty="0">
                <a:solidFill>
                  <a:srgbClr val="C00000"/>
                </a:solidFill>
              </a:rPr>
              <a:t>Severity: </a:t>
            </a:r>
            <a:r>
              <a:rPr lang="en-US" dirty="0"/>
              <a:t>Critical</a:t>
            </a:r>
            <a:br>
              <a:rPr lang="en-US" dirty="0"/>
            </a:br>
            <a:r>
              <a:rPr lang="en-US" dirty="0"/>
              <a:t>Priority:</a:t>
            </a:r>
            <a:r>
              <a:rPr lang="en-US" dirty="0">
                <a:solidFill>
                  <a:srgbClr val="C00000"/>
                </a:solidFill>
              </a:rPr>
              <a:t> </a:t>
            </a:r>
            <a:r>
              <a:rPr lang="en-US" dirty="0"/>
              <a:t>critical</a:t>
            </a:r>
            <a:br>
              <a:rPr lang="en-US" dirty="0"/>
            </a:br>
            <a:r>
              <a:rPr lang="en-US" dirty="0"/>
              <a:t>Environment: </a:t>
            </a:r>
          </a:p>
          <a:p>
            <a:r>
              <a:rPr lang="en-US" dirty="0"/>
              <a:t>core I 5</a:t>
            </a:r>
          </a:p>
          <a:p>
            <a:r>
              <a:rPr lang="en-US" dirty="0"/>
              <a:t> Google Chrome</a:t>
            </a:r>
            <a:endParaRPr lang="en-EG" dirty="0"/>
          </a:p>
        </p:txBody>
      </p:sp>
    </p:spTree>
    <p:extLst>
      <p:ext uri="{BB962C8B-B14F-4D97-AF65-F5344CB8AC3E}">
        <p14:creationId xmlns:p14="http://schemas.microsoft.com/office/powerpoint/2010/main" val="3007988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E08B-C060-4445-0DBD-0711B088FFAA}"/>
              </a:ext>
            </a:extLst>
          </p:cNvPr>
          <p:cNvSpPr>
            <a:spLocks noGrp="1"/>
          </p:cNvSpPr>
          <p:nvPr>
            <p:ph type="title"/>
          </p:nvPr>
        </p:nvSpPr>
        <p:spPr>
          <a:xfrm>
            <a:off x="838200" y="0"/>
            <a:ext cx="10515600" cy="1325563"/>
          </a:xfrm>
        </p:spPr>
        <p:txBody>
          <a:bodyPr/>
          <a:lstStyle/>
          <a:p>
            <a:pPr algn="ctr"/>
            <a:r>
              <a:rPr lang="en-US" b="1" dirty="0"/>
              <a:t>Social media links open in the same tap </a:t>
            </a:r>
          </a:p>
        </p:txBody>
      </p:sp>
      <p:pic>
        <p:nvPicPr>
          <p:cNvPr id="5" name="Content Placeholder 4">
            <a:extLst>
              <a:ext uri="{FF2B5EF4-FFF2-40B4-BE49-F238E27FC236}">
                <a16:creationId xmlns:a16="http://schemas.microsoft.com/office/drawing/2014/main" id="{4BAEFC88-4BD6-E59E-C6E0-5E13EAF11FD9}"/>
              </a:ext>
            </a:extLst>
          </p:cNvPr>
          <p:cNvPicPr>
            <a:picLocks noGrp="1" noChangeAspect="1"/>
          </p:cNvPicPr>
          <p:nvPr>
            <p:ph idx="1"/>
          </p:nvPr>
        </p:nvPicPr>
        <p:blipFill>
          <a:blip r:embed="rId2"/>
          <a:stretch>
            <a:fillRect/>
          </a:stretch>
        </p:blipFill>
        <p:spPr>
          <a:xfrm>
            <a:off x="8544296" y="4402248"/>
            <a:ext cx="2113370" cy="808945"/>
          </a:xfrm>
        </p:spPr>
      </p:pic>
      <p:sp>
        <p:nvSpPr>
          <p:cNvPr id="6" name="TextBox 5">
            <a:extLst>
              <a:ext uri="{FF2B5EF4-FFF2-40B4-BE49-F238E27FC236}">
                <a16:creationId xmlns:a16="http://schemas.microsoft.com/office/drawing/2014/main" id="{891EAAB4-8136-94D0-D82E-E7B5CF0BC523}"/>
              </a:ext>
            </a:extLst>
          </p:cNvPr>
          <p:cNvSpPr txBox="1"/>
          <p:nvPr/>
        </p:nvSpPr>
        <p:spPr>
          <a:xfrm>
            <a:off x="413472" y="1454727"/>
            <a:ext cx="3491687" cy="4031873"/>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altLang="en-US" sz="2000" b="1" dirty="0">
                <a:cs typeface="Segoe UI Semibold" panose="020B0702040204020203" pitchFamily="34" charset="0"/>
              </a:rPr>
              <a:t> When I click on  social media links, open </a:t>
            </a:r>
            <a:r>
              <a:rPr lang="en-US" sz="2000" b="1" dirty="0"/>
              <a:t>in the same browser tap</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social media links</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Expected Results: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 social media link opens in a new tab </a:t>
            </a:r>
            <a:endParaRPr lang="en-US" altLang="en-US" sz="1400" b="1" dirty="0">
              <a:solidFill>
                <a:prstClr val="black"/>
              </a:solidFill>
              <a:cs typeface="Segoe UI Semilight" panose="020B04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Actual Results:</a:t>
            </a:r>
          </a:p>
          <a:p>
            <a:pPr>
              <a:buFont typeface="Wingdings" panose="05000000000000000000" pitchFamily="2" charset="2"/>
              <a:buChar char="§"/>
            </a:pPr>
            <a:r>
              <a:rPr lang="en-US" sz="2000" b="1" i="0" u="none" strike="noStrike" dirty="0">
                <a:effectLst/>
                <a:latin typeface="Calibri" panose="020F0502020204030204" pitchFamily="34" charset="0"/>
              </a:rPr>
              <a:t>Links open in the same tap</a:t>
            </a:r>
            <a:endParaRPr lang="en-US" altLang="en-US" sz="2000" b="1" dirty="0">
              <a:cs typeface="Segoe UI Semibold" panose="020B0702040204020203" pitchFamily="34" charset="0"/>
            </a:endParaRPr>
          </a:p>
        </p:txBody>
      </p:sp>
      <p:sp>
        <p:nvSpPr>
          <p:cNvPr id="7" name="TextBox 6">
            <a:extLst>
              <a:ext uri="{FF2B5EF4-FFF2-40B4-BE49-F238E27FC236}">
                <a16:creationId xmlns:a16="http://schemas.microsoft.com/office/drawing/2014/main" id="{00EB0899-703D-1FB8-3AC0-FCAC0C976569}"/>
              </a:ext>
            </a:extLst>
          </p:cNvPr>
          <p:cNvSpPr txBox="1"/>
          <p:nvPr/>
        </p:nvSpPr>
        <p:spPr>
          <a:xfrm>
            <a:off x="9227127" y="1759960"/>
            <a:ext cx="3403696" cy="1477328"/>
          </a:xfrm>
          <a:prstGeom prst="rect">
            <a:avLst/>
          </a:prstGeom>
          <a:noFill/>
        </p:spPr>
        <p:txBody>
          <a:bodyPr wrap="square" rtlCol="0">
            <a:spAutoFit/>
          </a:bodyPr>
          <a:lstStyle/>
          <a:p>
            <a:r>
              <a:rPr lang="en-US" dirty="0">
                <a:solidFill>
                  <a:srgbClr val="C00000"/>
                </a:solidFill>
              </a:rPr>
              <a:t>Severity: medium</a:t>
            </a:r>
            <a:br>
              <a:rPr lang="en-US" dirty="0"/>
            </a:br>
            <a:r>
              <a:rPr lang="en-US" dirty="0"/>
              <a:t>Priority:</a:t>
            </a:r>
            <a:r>
              <a:rPr lang="en-US" dirty="0">
                <a:solidFill>
                  <a:srgbClr val="C00000"/>
                </a:solidFill>
              </a:rPr>
              <a:t> </a:t>
            </a:r>
            <a:r>
              <a:rPr lang="en-US" dirty="0"/>
              <a:t>medium</a:t>
            </a:r>
            <a:br>
              <a:rPr lang="en-US" dirty="0"/>
            </a:br>
            <a:r>
              <a:rPr lang="en-US" dirty="0"/>
              <a:t>Environment: </a:t>
            </a:r>
          </a:p>
          <a:p>
            <a:r>
              <a:rPr lang="en-US" dirty="0"/>
              <a:t>core I 5</a:t>
            </a:r>
          </a:p>
          <a:p>
            <a:r>
              <a:rPr lang="en-US" dirty="0"/>
              <a:t> Google Chrome</a:t>
            </a:r>
            <a:endParaRPr lang="en-EG" dirty="0"/>
          </a:p>
        </p:txBody>
      </p:sp>
    </p:spTree>
    <p:extLst>
      <p:ext uri="{BB962C8B-B14F-4D97-AF65-F5344CB8AC3E}">
        <p14:creationId xmlns:p14="http://schemas.microsoft.com/office/powerpoint/2010/main" val="231368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96CA-F0CF-CE5A-38DD-F6999278DDB8}"/>
              </a:ext>
            </a:extLst>
          </p:cNvPr>
          <p:cNvSpPr>
            <a:spLocks noGrp="1"/>
          </p:cNvSpPr>
          <p:nvPr>
            <p:ph type="title"/>
          </p:nvPr>
        </p:nvSpPr>
        <p:spPr>
          <a:xfrm>
            <a:off x="838200" y="70142"/>
            <a:ext cx="10515600" cy="1325563"/>
          </a:xfrm>
        </p:spPr>
        <p:txBody>
          <a:bodyPr/>
          <a:lstStyle/>
          <a:p>
            <a:pPr algn="ctr"/>
            <a:r>
              <a:rPr lang="en-US" b="1" dirty="0"/>
              <a:t>The Instagram link not working </a:t>
            </a:r>
          </a:p>
        </p:txBody>
      </p:sp>
      <p:pic>
        <p:nvPicPr>
          <p:cNvPr id="5" name="Content Placeholder 4">
            <a:extLst>
              <a:ext uri="{FF2B5EF4-FFF2-40B4-BE49-F238E27FC236}">
                <a16:creationId xmlns:a16="http://schemas.microsoft.com/office/drawing/2014/main" id="{A913A3AC-568F-4DCC-F45C-1B04AC62229A}"/>
              </a:ext>
            </a:extLst>
          </p:cNvPr>
          <p:cNvPicPr>
            <a:picLocks noGrp="1" noChangeAspect="1"/>
          </p:cNvPicPr>
          <p:nvPr>
            <p:ph idx="1"/>
          </p:nvPr>
        </p:nvPicPr>
        <p:blipFill>
          <a:blip r:embed="rId2"/>
          <a:stretch>
            <a:fillRect/>
          </a:stretch>
        </p:blipFill>
        <p:spPr>
          <a:xfrm>
            <a:off x="838200" y="4384846"/>
            <a:ext cx="10515600" cy="1941993"/>
          </a:xfrm>
        </p:spPr>
      </p:pic>
      <p:sp>
        <p:nvSpPr>
          <p:cNvPr id="6" name="TextBox 5">
            <a:extLst>
              <a:ext uri="{FF2B5EF4-FFF2-40B4-BE49-F238E27FC236}">
                <a16:creationId xmlns:a16="http://schemas.microsoft.com/office/drawing/2014/main" id="{2AAEB88E-FD7B-8E4E-AFB8-27E85429E3B5}"/>
              </a:ext>
            </a:extLst>
          </p:cNvPr>
          <p:cNvSpPr txBox="1"/>
          <p:nvPr/>
        </p:nvSpPr>
        <p:spPr>
          <a:xfrm>
            <a:off x="205654" y="1502157"/>
            <a:ext cx="3491687" cy="2062103"/>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altLang="en-US" sz="2000" dirty="0">
                <a:cs typeface="Segoe UI Semibold" panose="020B0702040204020203" pitchFamily="34" charset="0"/>
              </a:rPr>
              <a:t> </a:t>
            </a:r>
            <a:r>
              <a:rPr lang="en-US" sz="2000" dirty="0"/>
              <a:t>The Instagram link not working </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Instagram link</a:t>
            </a:r>
          </a:p>
        </p:txBody>
      </p:sp>
      <p:sp>
        <p:nvSpPr>
          <p:cNvPr id="7" name="TextBox 6">
            <a:extLst>
              <a:ext uri="{FF2B5EF4-FFF2-40B4-BE49-F238E27FC236}">
                <a16:creationId xmlns:a16="http://schemas.microsoft.com/office/drawing/2014/main" id="{64016B40-8CEB-5CEB-BF92-DF838F7E4607}"/>
              </a:ext>
            </a:extLst>
          </p:cNvPr>
          <p:cNvSpPr txBox="1"/>
          <p:nvPr/>
        </p:nvSpPr>
        <p:spPr>
          <a:xfrm>
            <a:off x="9185563" y="1787669"/>
            <a:ext cx="3403696" cy="1477328"/>
          </a:xfrm>
          <a:prstGeom prst="rect">
            <a:avLst/>
          </a:prstGeom>
          <a:noFill/>
        </p:spPr>
        <p:txBody>
          <a:bodyPr wrap="square" rtlCol="0">
            <a:spAutoFit/>
          </a:bodyPr>
          <a:lstStyle/>
          <a:p>
            <a:r>
              <a:rPr lang="en-US" dirty="0">
                <a:solidFill>
                  <a:srgbClr val="C00000"/>
                </a:solidFill>
              </a:rPr>
              <a:t>Severity: low</a:t>
            </a:r>
            <a:br>
              <a:rPr lang="en-US" dirty="0"/>
            </a:br>
            <a:r>
              <a:rPr lang="en-US" dirty="0"/>
              <a:t>Priority:</a:t>
            </a:r>
            <a:r>
              <a:rPr lang="en-US" dirty="0">
                <a:solidFill>
                  <a:srgbClr val="C00000"/>
                </a:solidFill>
              </a:rPr>
              <a:t> low</a:t>
            </a:r>
            <a:br>
              <a:rPr lang="en-US" dirty="0"/>
            </a:br>
            <a:r>
              <a:rPr lang="en-US" dirty="0"/>
              <a:t>Environment: </a:t>
            </a:r>
          </a:p>
          <a:p>
            <a:r>
              <a:rPr lang="en-US" dirty="0"/>
              <a:t>core I 5</a:t>
            </a:r>
          </a:p>
          <a:p>
            <a:r>
              <a:rPr lang="en-US" dirty="0"/>
              <a:t> Google Chrome</a:t>
            </a:r>
            <a:endParaRPr lang="en-EG" dirty="0"/>
          </a:p>
        </p:txBody>
      </p:sp>
    </p:spTree>
    <p:extLst>
      <p:ext uri="{BB962C8B-B14F-4D97-AF65-F5344CB8AC3E}">
        <p14:creationId xmlns:p14="http://schemas.microsoft.com/office/powerpoint/2010/main" val="216891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5F63-EB6A-9E10-45DC-7BB1E90B41D3}"/>
              </a:ext>
            </a:extLst>
          </p:cNvPr>
          <p:cNvSpPr>
            <a:spLocks noGrp="1"/>
          </p:cNvSpPr>
          <p:nvPr>
            <p:ph type="title"/>
          </p:nvPr>
        </p:nvSpPr>
        <p:spPr>
          <a:xfrm>
            <a:off x="1021773" y="33252"/>
            <a:ext cx="10148454" cy="1510580"/>
          </a:xfrm>
        </p:spPr>
        <p:txBody>
          <a:bodyPr>
            <a:normAutofit fontScale="90000"/>
          </a:bodyPr>
          <a:lstStyle/>
          <a:p>
            <a:pPr algn="ctr"/>
            <a:br>
              <a:rPr lang="en-US" b="0" i="0" cap="all" dirty="0">
                <a:solidFill>
                  <a:srgbClr val="000000"/>
                </a:solidFill>
                <a:effectLst/>
                <a:latin typeface="Nobel-Bold"/>
              </a:rPr>
            </a:br>
            <a:r>
              <a:rPr lang="en-US" b="1" i="0" cap="all" dirty="0">
                <a:solidFill>
                  <a:srgbClr val="000000"/>
                </a:solidFill>
                <a:effectLst/>
                <a:latin typeface="Nobel-Bold"/>
              </a:rPr>
              <a:t>NOT FOUND (#404)</a:t>
            </a:r>
            <a:br>
              <a:rPr lang="en-US" b="0" i="0" cap="all" dirty="0">
                <a:solidFill>
                  <a:srgbClr val="000000"/>
                </a:solidFill>
                <a:effectLst/>
                <a:latin typeface="Nobel-Bold"/>
              </a:rPr>
            </a:br>
            <a:r>
              <a:rPr lang="en-US" b="0" i="0" cap="all" dirty="0">
                <a:solidFill>
                  <a:srgbClr val="000000"/>
                </a:solidFill>
                <a:effectLst/>
                <a:latin typeface="Nobel-Bold"/>
                <a:hlinkClick r:id="rId2"/>
              </a:rPr>
              <a:t>https://icd-ps.org/en/institution-equity</a:t>
            </a:r>
            <a:br>
              <a:rPr lang="en-US" b="0" i="0" cap="all" dirty="0">
                <a:solidFill>
                  <a:srgbClr val="000000"/>
                </a:solidFill>
                <a:effectLst/>
                <a:latin typeface="Nobel-Bold"/>
              </a:rPr>
            </a:br>
            <a:endParaRPr lang="en-US" dirty="0"/>
          </a:p>
        </p:txBody>
      </p:sp>
      <p:pic>
        <p:nvPicPr>
          <p:cNvPr id="5" name="Content Placeholder 4">
            <a:extLst>
              <a:ext uri="{FF2B5EF4-FFF2-40B4-BE49-F238E27FC236}">
                <a16:creationId xmlns:a16="http://schemas.microsoft.com/office/drawing/2014/main" id="{298630A6-CDB4-D3A4-8DA6-F5B4F723AB79}"/>
              </a:ext>
            </a:extLst>
          </p:cNvPr>
          <p:cNvPicPr>
            <a:picLocks noGrp="1" noChangeAspect="1"/>
          </p:cNvPicPr>
          <p:nvPr>
            <p:ph idx="1"/>
          </p:nvPr>
        </p:nvPicPr>
        <p:blipFill>
          <a:blip r:embed="rId3"/>
          <a:stretch>
            <a:fillRect/>
          </a:stretch>
        </p:blipFill>
        <p:spPr>
          <a:xfrm>
            <a:off x="4271708" y="4793673"/>
            <a:ext cx="3648584" cy="2064327"/>
          </a:xfrm>
        </p:spPr>
      </p:pic>
      <p:pic>
        <p:nvPicPr>
          <p:cNvPr id="7" name="Picture 6">
            <a:extLst>
              <a:ext uri="{FF2B5EF4-FFF2-40B4-BE49-F238E27FC236}">
                <a16:creationId xmlns:a16="http://schemas.microsoft.com/office/drawing/2014/main" id="{8DB86456-7DA5-080B-EF2F-A39D80C4FC54}"/>
              </a:ext>
            </a:extLst>
          </p:cNvPr>
          <p:cNvPicPr>
            <a:picLocks noChangeAspect="1"/>
          </p:cNvPicPr>
          <p:nvPr/>
        </p:nvPicPr>
        <p:blipFill>
          <a:blip r:embed="rId4"/>
          <a:stretch>
            <a:fillRect/>
          </a:stretch>
        </p:blipFill>
        <p:spPr>
          <a:xfrm>
            <a:off x="8666183" y="4599354"/>
            <a:ext cx="3400900" cy="1743318"/>
          </a:xfrm>
          <a:prstGeom prst="rect">
            <a:avLst/>
          </a:prstGeom>
        </p:spPr>
      </p:pic>
      <p:cxnSp>
        <p:nvCxnSpPr>
          <p:cNvPr id="9" name="Straight Arrow Connector 8">
            <a:extLst>
              <a:ext uri="{FF2B5EF4-FFF2-40B4-BE49-F238E27FC236}">
                <a16:creationId xmlns:a16="http://schemas.microsoft.com/office/drawing/2014/main" id="{DB69F4F7-80F1-4C8A-3EE9-28B08B68D007}"/>
              </a:ext>
            </a:extLst>
          </p:cNvPr>
          <p:cNvCxnSpPr>
            <a:cxnSpLocks/>
          </p:cNvCxnSpPr>
          <p:nvPr/>
        </p:nvCxnSpPr>
        <p:spPr>
          <a:xfrm flipV="1">
            <a:off x="7920292" y="5592932"/>
            <a:ext cx="1099017" cy="232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44B095-6F5B-1513-EBD4-F8ED135178E2}"/>
              </a:ext>
            </a:extLst>
          </p:cNvPr>
          <p:cNvSpPr txBox="1"/>
          <p:nvPr/>
        </p:nvSpPr>
        <p:spPr>
          <a:xfrm>
            <a:off x="344617" y="1510580"/>
            <a:ext cx="3491687" cy="4832092"/>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sz="2000" b="0" i="0" dirty="0">
                <a:solidFill>
                  <a:srgbClr val="333333"/>
                </a:solidFill>
                <a:effectLst/>
                <a:latin typeface="Calibri" panose="020F0502020204030204" pitchFamily="34" charset="0"/>
              </a:rPr>
              <a:t> Page not found</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Scroll down to the What We Do section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the read more button</a:t>
            </a:r>
            <a:endParaRPr lang="en-US" sz="2000" b="0" i="0" cap="all" dirty="0">
              <a:solidFill>
                <a:srgbClr val="4B883A"/>
              </a:solidFill>
              <a:effectLst/>
              <a:latin typeface="Nobel-Bold"/>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Expected Results: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 Page work successfully</a:t>
            </a:r>
            <a:endParaRPr lang="en-US" altLang="en-US" sz="1400" b="1" dirty="0">
              <a:solidFill>
                <a:prstClr val="black"/>
              </a:solidFill>
              <a:cs typeface="Segoe UI Semilight" panose="020B04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Actual Results:</a:t>
            </a:r>
          </a:p>
          <a:p>
            <a:pPr>
              <a:buFont typeface="Wingdings" panose="05000000000000000000" pitchFamily="2" charset="2"/>
              <a:buChar char="§"/>
            </a:pPr>
            <a:r>
              <a:rPr lang="en-US" sz="2400" b="0" i="0" dirty="0">
                <a:solidFill>
                  <a:srgbClr val="333333"/>
                </a:solidFill>
                <a:effectLst/>
                <a:latin typeface="Calibri" panose="020F0502020204030204" pitchFamily="34" charset="0"/>
              </a:rPr>
              <a:t>Page not found</a:t>
            </a:r>
          </a:p>
          <a:p>
            <a:pPr>
              <a:buFont typeface="Wingdings" panose="05000000000000000000" pitchFamily="2" charset="2"/>
              <a:buChar char="§"/>
            </a:pPr>
            <a:endParaRPr lang="en-US" sz="2400" b="0" i="0" dirty="0">
              <a:solidFill>
                <a:srgbClr val="333333"/>
              </a:solidFill>
              <a:effectLst/>
              <a:latin typeface="Calibri" panose="020F0502020204030204" pitchFamily="34" charset="0"/>
            </a:endParaRPr>
          </a:p>
          <a:p>
            <a:pPr>
              <a:buFont typeface="Wingdings" panose="05000000000000000000" pitchFamily="2" charset="2"/>
              <a:buChar char="§"/>
            </a:pPr>
            <a:endParaRPr lang="en-US" altLang="en-US" sz="2400" b="1" dirty="0">
              <a:solidFill>
                <a:srgbClr val="002060"/>
              </a:solidFill>
              <a:cs typeface="Segoe UI Semibold" panose="020B0702040204020203" pitchFamily="34" charset="0"/>
            </a:endParaRPr>
          </a:p>
        </p:txBody>
      </p:sp>
      <p:sp>
        <p:nvSpPr>
          <p:cNvPr id="14" name="TextBox 13">
            <a:extLst>
              <a:ext uri="{FF2B5EF4-FFF2-40B4-BE49-F238E27FC236}">
                <a16:creationId xmlns:a16="http://schemas.microsoft.com/office/drawing/2014/main" id="{59DE57A8-9D4E-D60E-C174-1C9E18AF58A9}"/>
              </a:ext>
            </a:extLst>
          </p:cNvPr>
          <p:cNvSpPr txBox="1"/>
          <p:nvPr/>
        </p:nvSpPr>
        <p:spPr>
          <a:xfrm>
            <a:off x="9019309" y="1835303"/>
            <a:ext cx="3403696" cy="1477328"/>
          </a:xfrm>
          <a:prstGeom prst="rect">
            <a:avLst/>
          </a:prstGeom>
          <a:noFill/>
        </p:spPr>
        <p:txBody>
          <a:bodyPr wrap="square" rtlCol="0">
            <a:spAutoFit/>
          </a:bodyPr>
          <a:lstStyle/>
          <a:p>
            <a:r>
              <a:rPr lang="en-US" dirty="0">
                <a:solidFill>
                  <a:srgbClr val="C00000"/>
                </a:solidFill>
              </a:rPr>
              <a:t>Severity: </a:t>
            </a:r>
            <a:r>
              <a:rPr lang="en-US" dirty="0"/>
              <a:t>Critical</a:t>
            </a:r>
            <a:br>
              <a:rPr lang="en-US" dirty="0"/>
            </a:br>
            <a:r>
              <a:rPr lang="en-US" dirty="0"/>
              <a:t>Priority:</a:t>
            </a:r>
            <a:r>
              <a:rPr lang="en-US" dirty="0">
                <a:solidFill>
                  <a:srgbClr val="C00000"/>
                </a:solidFill>
              </a:rPr>
              <a:t> </a:t>
            </a:r>
            <a:r>
              <a:rPr lang="en-US" dirty="0"/>
              <a:t>critical</a:t>
            </a:r>
            <a:br>
              <a:rPr lang="en-US" dirty="0"/>
            </a:br>
            <a:r>
              <a:rPr lang="en-US" dirty="0"/>
              <a:t>Environment: </a:t>
            </a:r>
          </a:p>
          <a:p>
            <a:r>
              <a:rPr lang="en-US" dirty="0"/>
              <a:t>core I 5</a:t>
            </a:r>
          </a:p>
          <a:p>
            <a:r>
              <a:rPr lang="en-US" dirty="0"/>
              <a:t> Google Chrome</a:t>
            </a:r>
            <a:endParaRPr lang="en-EG" dirty="0"/>
          </a:p>
        </p:txBody>
      </p:sp>
    </p:spTree>
    <p:extLst>
      <p:ext uri="{BB962C8B-B14F-4D97-AF65-F5344CB8AC3E}">
        <p14:creationId xmlns:p14="http://schemas.microsoft.com/office/powerpoint/2010/main" val="3054152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F796-9F59-46FE-6864-895583F5DAF0}"/>
              </a:ext>
            </a:extLst>
          </p:cNvPr>
          <p:cNvSpPr>
            <a:spLocks noGrp="1"/>
          </p:cNvSpPr>
          <p:nvPr>
            <p:ph type="title"/>
          </p:nvPr>
        </p:nvSpPr>
        <p:spPr>
          <a:xfrm>
            <a:off x="838200" y="-45805"/>
            <a:ext cx="10515600" cy="1325563"/>
          </a:xfrm>
        </p:spPr>
        <p:txBody>
          <a:bodyPr/>
          <a:lstStyle/>
          <a:p>
            <a:pPr algn="ctr"/>
            <a:r>
              <a:rPr lang="en-US" b="1" dirty="0"/>
              <a:t>Invalid content in social feed section </a:t>
            </a:r>
          </a:p>
        </p:txBody>
      </p:sp>
      <p:pic>
        <p:nvPicPr>
          <p:cNvPr id="5" name="Content Placeholder 4">
            <a:extLst>
              <a:ext uri="{FF2B5EF4-FFF2-40B4-BE49-F238E27FC236}">
                <a16:creationId xmlns:a16="http://schemas.microsoft.com/office/drawing/2014/main" id="{B365EE88-A5E9-BF08-BC3A-9DA4D983D763}"/>
              </a:ext>
            </a:extLst>
          </p:cNvPr>
          <p:cNvPicPr>
            <a:picLocks noGrp="1" noChangeAspect="1"/>
          </p:cNvPicPr>
          <p:nvPr>
            <p:ph idx="1"/>
          </p:nvPr>
        </p:nvPicPr>
        <p:blipFill>
          <a:blip r:embed="rId2"/>
          <a:stretch>
            <a:fillRect/>
          </a:stretch>
        </p:blipFill>
        <p:spPr>
          <a:xfrm>
            <a:off x="8174181" y="4889999"/>
            <a:ext cx="3643745" cy="1582862"/>
          </a:xfrm>
        </p:spPr>
      </p:pic>
      <p:cxnSp>
        <p:nvCxnSpPr>
          <p:cNvPr id="7" name="Straight Arrow Connector 6">
            <a:extLst>
              <a:ext uri="{FF2B5EF4-FFF2-40B4-BE49-F238E27FC236}">
                <a16:creationId xmlns:a16="http://schemas.microsoft.com/office/drawing/2014/main" id="{B3D3CA0E-C100-A305-347E-46D44A2D4340}"/>
              </a:ext>
            </a:extLst>
          </p:cNvPr>
          <p:cNvCxnSpPr/>
          <p:nvPr/>
        </p:nvCxnSpPr>
        <p:spPr>
          <a:xfrm>
            <a:off x="7725316" y="4207747"/>
            <a:ext cx="1260763" cy="1122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7F38415-82F7-7018-1070-8FE39510A9DB}"/>
              </a:ext>
            </a:extLst>
          </p:cNvPr>
          <p:cNvPicPr>
            <a:picLocks noChangeAspect="1"/>
          </p:cNvPicPr>
          <p:nvPr/>
        </p:nvPicPr>
        <p:blipFill>
          <a:blip r:embed="rId3"/>
          <a:stretch>
            <a:fillRect/>
          </a:stretch>
        </p:blipFill>
        <p:spPr>
          <a:xfrm>
            <a:off x="6096000" y="3064851"/>
            <a:ext cx="2078181" cy="1325564"/>
          </a:xfrm>
          <a:prstGeom prst="rect">
            <a:avLst/>
          </a:prstGeom>
        </p:spPr>
      </p:pic>
      <p:sp>
        <p:nvSpPr>
          <p:cNvPr id="10" name="TextBox 9">
            <a:extLst>
              <a:ext uri="{FF2B5EF4-FFF2-40B4-BE49-F238E27FC236}">
                <a16:creationId xmlns:a16="http://schemas.microsoft.com/office/drawing/2014/main" id="{E950A3B5-553E-9F58-08A3-A45A0795E24D}"/>
              </a:ext>
            </a:extLst>
          </p:cNvPr>
          <p:cNvSpPr txBox="1"/>
          <p:nvPr/>
        </p:nvSpPr>
        <p:spPr>
          <a:xfrm>
            <a:off x="344617" y="1510580"/>
            <a:ext cx="3491687" cy="3108543"/>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sz="2000" b="0" i="0" dirty="0">
                <a:solidFill>
                  <a:srgbClr val="333333"/>
                </a:solidFill>
                <a:effectLst/>
                <a:latin typeface="Calibri" panose="020F0502020204030204" pitchFamily="34" charset="0"/>
              </a:rPr>
              <a:t>Invalid content on the home page </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Scroll down to the social feeds  section </a:t>
            </a:r>
          </a:p>
          <a:p>
            <a:pPr>
              <a:buFont typeface="Wingdings" panose="05000000000000000000" pitchFamily="2" charset="2"/>
              <a:buChar char="§"/>
            </a:pPr>
            <a:endParaRPr lang="en-US" sz="2400" b="0" i="0" dirty="0">
              <a:solidFill>
                <a:srgbClr val="333333"/>
              </a:solidFill>
              <a:effectLst/>
              <a:latin typeface="Calibri" panose="020F0502020204030204" pitchFamily="34" charset="0"/>
            </a:endParaRPr>
          </a:p>
          <a:p>
            <a:pPr>
              <a:buFont typeface="Wingdings" panose="05000000000000000000" pitchFamily="2" charset="2"/>
              <a:buChar char="§"/>
            </a:pPr>
            <a:endParaRPr lang="en-US" altLang="en-US" sz="2400" b="1" dirty="0">
              <a:solidFill>
                <a:srgbClr val="002060"/>
              </a:solidFill>
              <a:cs typeface="Segoe UI Semibold" panose="020B0702040204020203" pitchFamily="34" charset="0"/>
            </a:endParaRPr>
          </a:p>
        </p:txBody>
      </p:sp>
      <p:sp>
        <p:nvSpPr>
          <p:cNvPr id="11" name="TextBox 10">
            <a:extLst>
              <a:ext uri="{FF2B5EF4-FFF2-40B4-BE49-F238E27FC236}">
                <a16:creationId xmlns:a16="http://schemas.microsoft.com/office/drawing/2014/main" id="{7939C598-68B5-99D3-D757-F2460028880A}"/>
              </a:ext>
            </a:extLst>
          </p:cNvPr>
          <p:cNvSpPr txBox="1"/>
          <p:nvPr/>
        </p:nvSpPr>
        <p:spPr>
          <a:xfrm>
            <a:off x="9227127" y="1759960"/>
            <a:ext cx="3403696" cy="1477328"/>
          </a:xfrm>
          <a:prstGeom prst="rect">
            <a:avLst/>
          </a:prstGeom>
          <a:noFill/>
        </p:spPr>
        <p:txBody>
          <a:bodyPr wrap="square" rtlCol="0">
            <a:spAutoFit/>
          </a:bodyPr>
          <a:lstStyle/>
          <a:p>
            <a:r>
              <a:rPr lang="en-US" dirty="0">
                <a:solidFill>
                  <a:srgbClr val="C00000"/>
                </a:solidFill>
              </a:rPr>
              <a:t>Severity: medium</a:t>
            </a:r>
            <a:br>
              <a:rPr lang="en-US" dirty="0"/>
            </a:br>
            <a:r>
              <a:rPr lang="en-US" dirty="0"/>
              <a:t>Priority:</a:t>
            </a:r>
            <a:r>
              <a:rPr lang="en-US" dirty="0">
                <a:solidFill>
                  <a:srgbClr val="C00000"/>
                </a:solidFill>
              </a:rPr>
              <a:t> </a:t>
            </a:r>
            <a:r>
              <a:rPr lang="en-US" dirty="0"/>
              <a:t>medium</a:t>
            </a:r>
            <a:br>
              <a:rPr lang="en-US" dirty="0"/>
            </a:br>
            <a:r>
              <a:rPr lang="en-US" dirty="0"/>
              <a:t>Environment: </a:t>
            </a:r>
          </a:p>
          <a:p>
            <a:r>
              <a:rPr lang="en-US" dirty="0"/>
              <a:t>core I 5</a:t>
            </a:r>
          </a:p>
          <a:p>
            <a:r>
              <a:rPr lang="en-US" dirty="0"/>
              <a:t> Google Chrome</a:t>
            </a:r>
            <a:endParaRPr lang="en-EG" dirty="0"/>
          </a:p>
        </p:txBody>
      </p:sp>
    </p:spTree>
    <p:extLst>
      <p:ext uri="{BB962C8B-B14F-4D97-AF65-F5344CB8AC3E}">
        <p14:creationId xmlns:p14="http://schemas.microsoft.com/office/powerpoint/2010/main" val="782478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EDF83-329E-F915-9D4F-06615F529FAB}"/>
              </a:ext>
            </a:extLst>
          </p:cNvPr>
          <p:cNvSpPr>
            <a:spLocks noGrp="1"/>
          </p:cNvSpPr>
          <p:nvPr>
            <p:ph type="title"/>
          </p:nvPr>
        </p:nvSpPr>
        <p:spPr>
          <a:xfrm>
            <a:off x="-384464" y="0"/>
            <a:ext cx="12960927" cy="1325563"/>
          </a:xfrm>
        </p:spPr>
        <p:txBody>
          <a:bodyPr/>
          <a:lstStyle/>
          <a:p>
            <a:pPr algn="ctr"/>
            <a:r>
              <a:rPr lang="en-US" b="1" i="0" dirty="0">
                <a:effectLst/>
              </a:rPr>
              <a:t>Confirm Form Resubmission</a:t>
            </a:r>
            <a:endParaRPr lang="en-US" b="1" dirty="0"/>
          </a:p>
        </p:txBody>
      </p:sp>
      <p:pic>
        <p:nvPicPr>
          <p:cNvPr id="5" name="Content Placeholder 4">
            <a:extLst>
              <a:ext uri="{FF2B5EF4-FFF2-40B4-BE49-F238E27FC236}">
                <a16:creationId xmlns:a16="http://schemas.microsoft.com/office/drawing/2014/main" id="{07AEF05A-733F-6609-640D-20C94B5CDED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95718" y="4041877"/>
            <a:ext cx="3682619" cy="1834439"/>
          </a:xfrm>
        </p:spPr>
      </p:pic>
      <p:sp>
        <p:nvSpPr>
          <p:cNvPr id="6" name="TextBox 5">
            <a:extLst>
              <a:ext uri="{FF2B5EF4-FFF2-40B4-BE49-F238E27FC236}">
                <a16:creationId xmlns:a16="http://schemas.microsoft.com/office/drawing/2014/main" id="{32DEB576-C017-ED11-D537-29E7F9BCE598}"/>
              </a:ext>
            </a:extLst>
          </p:cNvPr>
          <p:cNvSpPr txBox="1"/>
          <p:nvPr/>
        </p:nvSpPr>
        <p:spPr>
          <a:xfrm>
            <a:off x="213663" y="1352911"/>
            <a:ext cx="3491687" cy="4339650"/>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sz="2000" b="0" i="0" dirty="0">
                <a:solidFill>
                  <a:srgbClr val="333333"/>
                </a:solidFill>
                <a:effectLst/>
                <a:latin typeface="Calibri" panose="020F0502020204030204" pitchFamily="34" charset="0"/>
              </a:rPr>
              <a:t>When I make a search then go to the result page. </a:t>
            </a:r>
            <a:r>
              <a:rPr lang="en-US" sz="2000" dirty="0">
                <a:solidFill>
                  <a:srgbClr val="333333"/>
                </a:solidFill>
                <a:latin typeface="Calibri" panose="020F0502020204030204" pitchFamily="34" charset="0"/>
              </a:rPr>
              <a:t>I</a:t>
            </a:r>
            <a:r>
              <a:rPr lang="en-US" sz="2000" b="0" i="0" dirty="0">
                <a:solidFill>
                  <a:srgbClr val="333333"/>
                </a:solidFill>
                <a:effectLst/>
                <a:latin typeface="Calibri" panose="020F0502020204030204" pitchFamily="34" charset="0"/>
              </a:rPr>
              <a:t> click on the result and then go back to the page before the video below pops up. </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Search about the projects</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the result link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the back button </a:t>
            </a:r>
          </a:p>
          <a:p>
            <a:pPr lvl="1">
              <a:buFont typeface="Wingdings" panose="05000000000000000000" pitchFamily="2" charset="2"/>
              <a:buChar char="§"/>
            </a:pPr>
            <a:endParaRPr lang="en-US" sz="2400" b="0" i="0" dirty="0">
              <a:solidFill>
                <a:srgbClr val="333333"/>
              </a:solidFill>
              <a:effectLst/>
              <a:latin typeface="Calibri" panose="020F0502020204030204" pitchFamily="34" charset="0"/>
            </a:endParaRPr>
          </a:p>
          <a:p>
            <a:pPr>
              <a:buFont typeface="Wingdings" panose="05000000000000000000" pitchFamily="2" charset="2"/>
              <a:buChar char="§"/>
            </a:pPr>
            <a:endParaRPr lang="en-US" altLang="en-US" sz="2400" b="1" dirty="0">
              <a:solidFill>
                <a:srgbClr val="002060"/>
              </a:solidFill>
              <a:cs typeface="Segoe UI Semibold" panose="020B0702040204020203" pitchFamily="34" charset="0"/>
            </a:endParaRPr>
          </a:p>
        </p:txBody>
      </p:sp>
      <p:sp>
        <p:nvSpPr>
          <p:cNvPr id="12" name="TextBox 11">
            <a:extLst>
              <a:ext uri="{FF2B5EF4-FFF2-40B4-BE49-F238E27FC236}">
                <a16:creationId xmlns:a16="http://schemas.microsoft.com/office/drawing/2014/main" id="{25CF8E0D-D13C-1415-0E1A-BB3D9018D4D0}"/>
              </a:ext>
            </a:extLst>
          </p:cNvPr>
          <p:cNvSpPr txBox="1"/>
          <p:nvPr/>
        </p:nvSpPr>
        <p:spPr>
          <a:xfrm>
            <a:off x="9434946" y="981684"/>
            <a:ext cx="3403696" cy="1477328"/>
          </a:xfrm>
          <a:prstGeom prst="rect">
            <a:avLst/>
          </a:prstGeom>
          <a:noFill/>
        </p:spPr>
        <p:txBody>
          <a:bodyPr wrap="square" rtlCol="0">
            <a:spAutoFit/>
          </a:bodyPr>
          <a:lstStyle/>
          <a:p>
            <a:r>
              <a:rPr lang="en-US" dirty="0">
                <a:solidFill>
                  <a:srgbClr val="C00000"/>
                </a:solidFill>
              </a:rPr>
              <a:t>Severity: </a:t>
            </a:r>
            <a:r>
              <a:rPr lang="en-US" dirty="0"/>
              <a:t>Critical</a:t>
            </a:r>
            <a:br>
              <a:rPr lang="en-US" dirty="0"/>
            </a:br>
            <a:r>
              <a:rPr lang="en-US" dirty="0"/>
              <a:t>Priority:</a:t>
            </a:r>
            <a:r>
              <a:rPr lang="en-US" dirty="0">
                <a:solidFill>
                  <a:srgbClr val="C00000"/>
                </a:solidFill>
              </a:rPr>
              <a:t> </a:t>
            </a:r>
            <a:r>
              <a:rPr lang="en-US" dirty="0"/>
              <a:t>critical</a:t>
            </a:r>
            <a:br>
              <a:rPr lang="en-US" dirty="0"/>
            </a:br>
            <a:r>
              <a:rPr lang="en-US" dirty="0"/>
              <a:t>Environment: </a:t>
            </a:r>
          </a:p>
          <a:p>
            <a:r>
              <a:rPr lang="en-US" dirty="0"/>
              <a:t>core I 5</a:t>
            </a:r>
          </a:p>
          <a:p>
            <a:r>
              <a:rPr lang="en-US" dirty="0"/>
              <a:t> Google Chrome</a:t>
            </a:r>
            <a:endParaRPr lang="en-EG" dirty="0"/>
          </a:p>
        </p:txBody>
      </p:sp>
      <p:pic>
        <p:nvPicPr>
          <p:cNvPr id="3" name="ICD Home page - Google Chrome 2023-09-07 15-21-47">
            <a:hlinkClick r:id="" action="ppaction://media"/>
            <a:extLst>
              <a:ext uri="{FF2B5EF4-FFF2-40B4-BE49-F238E27FC236}">
                <a16:creationId xmlns:a16="http://schemas.microsoft.com/office/drawing/2014/main" id="{0B528C28-47E8-B076-2AB7-C11F59F060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39850" y="4041877"/>
            <a:ext cx="3855868" cy="2072529"/>
          </a:xfrm>
          <a:prstGeom prst="rect">
            <a:avLst/>
          </a:prstGeom>
        </p:spPr>
      </p:pic>
      <p:cxnSp>
        <p:nvCxnSpPr>
          <p:cNvPr id="15" name="Straight Arrow Connector 14">
            <a:extLst>
              <a:ext uri="{FF2B5EF4-FFF2-40B4-BE49-F238E27FC236}">
                <a16:creationId xmlns:a16="http://schemas.microsoft.com/office/drawing/2014/main" id="{4262409A-E281-A3BD-CA52-0717125FB50B}"/>
              </a:ext>
            </a:extLst>
          </p:cNvPr>
          <p:cNvCxnSpPr>
            <a:cxnSpLocks/>
          </p:cNvCxnSpPr>
          <p:nvPr/>
        </p:nvCxnSpPr>
        <p:spPr>
          <a:xfrm>
            <a:off x="3302493" y="2816123"/>
            <a:ext cx="1411550" cy="1294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13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882B5-F554-5088-D686-337ECEA346B3}"/>
              </a:ext>
            </a:extLst>
          </p:cNvPr>
          <p:cNvSpPr>
            <a:spLocks noGrp="1"/>
          </p:cNvSpPr>
          <p:nvPr>
            <p:ph type="ctrTitle"/>
          </p:nvPr>
        </p:nvSpPr>
        <p:spPr>
          <a:xfrm>
            <a:off x="1524000" y="2912453"/>
            <a:ext cx="9144000" cy="1033093"/>
          </a:xfrm>
        </p:spPr>
        <p:txBody>
          <a:bodyPr/>
          <a:lstStyle/>
          <a:p>
            <a:r>
              <a:rPr lang="en-US" dirty="0">
                <a:latin typeface="+mn-lt"/>
              </a:rPr>
              <a:t>UI/UX Analysis</a:t>
            </a:r>
          </a:p>
        </p:txBody>
      </p:sp>
    </p:spTree>
    <p:extLst>
      <p:ext uri="{BB962C8B-B14F-4D97-AF65-F5344CB8AC3E}">
        <p14:creationId xmlns:p14="http://schemas.microsoft.com/office/powerpoint/2010/main" val="1933573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8BBC-E2F5-F1F8-C998-DA035AC37382}"/>
              </a:ext>
            </a:extLst>
          </p:cNvPr>
          <p:cNvSpPr>
            <a:spLocks noGrp="1"/>
          </p:cNvSpPr>
          <p:nvPr>
            <p:ph type="title"/>
          </p:nvPr>
        </p:nvSpPr>
        <p:spPr>
          <a:xfrm>
            <a:off x="1139968" y="-14068"/>
            <a:ext cx="10515600" cy="1325563"/>
          </a:xfrm>
        </p:spPr>
        <p:txBody>
          <a:bodyPr/>
          <a:lstStyle/>
          <a:p>
            <a:pPr algn="ctr"/>
            <a:r>
              <a:rPr lang="en-US" b="1" dirty="0"/>
              <a:t>Newsletter form accepts invalid email </a:t>
            </a:r>
          </a:p>
        </p:txBody>
      </p:sp>
      <p:pic>
        <p:nvPicPr>
          <p:cNvPr id="5" name="Content Placeholder 4">
            <a:extLst>
              <a:ext uri="{FF2B5EF4-FFF2-40B4-BE49-F238E27FC236}">
                <a16:creationId xmlns:a16="http://schemas.microsoft.com/office/drawing/2014/main" id="{CF0EA915-DB49-E185-0E2D-427222CEC9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734" y="4234402"/>
            <a:ext cx="7245927" cy="876300"/>
          </a:xfrm>
        </p:spPr>
      </p:pic>
      <p:pic>
        <p:nvPicPr>
          <p:cNvPr id="7" name="Picture 6">
            <a:extLst>
              <a:ext uri="{FF2B5EF4-FFF2-40B4-BE49-F238E27FC236}">
                <a16:creationId xmlns:a16="http://schemas.microsoft.com/office/drawing/2014/main" id="{4DD00748-BBBE-775D-1767-3C4B6D4F0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211" y="5742023"/>
            <a:ext cx="3248025" cy="609600"/>
          </a:xfrm>
          <a:prstGeom prst="rect">
            <a:avLst/>
          </a:prstGeom>
        </p:spPr>
      </p:pic>
      <p:cxnSp>
        <p:nvCxnSpPr>
          <p:cNvPr id="9" name="Straight Arrow Connector 8">
            <a:extLst>
              <a:ext uri="{FF2B5EF4-FFF2-40B4-BE49-F238E27FC236}">
                <a16:creationId xmlns:a16="http://schemas.microsoft.com/office/drawing/2014/main" id="{ABB6AD79-2BC8-86B0-CC85-DB95B2EE18DD}"/>
              </a:ext>
            </a:extLst>
          </p:cNvPr>
          <p:cNvCxnSpPr/>
          <p:nvPr/>
        </p:nvCxnSpPr>
        <p:spPr>
          <a:xfrm>
            <a:off x="8170281" y="5110702"/>
            <a:ext cx="0" cy="631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67F00B-7A6B-46E0-ED0B-C318F36D7FE0}"/>
              </a:ext>
            </a:extLst>
          </p:cNvPr>
          <p:cNvSpPr txBox="1"/>
          <p:nvPr/>
        </p:nvSpPr>
        <p:spPr>
          <a:xfrm>
            <a:off x="344617" y="1510580"/>
            <a:ext cx="3491687" cy="5447645"/>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sz="2000" b="1" i="0" dirty="0">
                <a:solidFill>
                  <a:srgbClr val="333333"/>
                </a:solidFill>
                <a:effectLst/>
                <a:latin typeface="Calibri" panose="020F0502020204030204" pitchFamily="34" charset="0"/>
              </a:rPr>
              <a:t> </a:t>
            </a:r>
            <a:r>
              <a:rPr lang="en-US" sz="2000" b="1" dirty="0"/>
              <a:t>Newsletter form accepts invalid email </a:t>
            </a:r>
            <a:endParaRPr lang="en-US" sz="2000" b="1" i="0" dirty="0">
              <a:solidFill>
                <a:srgbClr val="333333"/>
              </a:solidFill>
              <a:effectLst/>
              <a:latin typeface="Calibri" panose="020F0502020204030204"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the </a:t>
            </a:r>
            <a:r>
              <a:rPr lang="en-US" sz="2000" b="0" i="0" cap="all" dirty="0">
                <a:solidFill>
                  <a:srgbClr val="4B883A"/>
                </a:solidFill>
                <a:effectLst/>
                <a:latin typeface="Nobel-Bold"/>
              </a:rPr>
              <a:t>PRESS RELEASE </a:t>
            </a:r>
            <a:r>
              <a:rPr lang="en-US" altLang="en-US" sz="2000" dirty="0">
                <a:solidFill>
                  <a:prstClr val="black"/>
                </a:solidFill>
                <a:cs typeface="Segoe UI Semilight" panose="020B0402040204020203" pitchFamily="34" charset="0"/>
              </a:rPr>
              <a:t>from the nav bar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Scroll down to the newsletter form </a:t>
            </a:r>
          </a:p>
          <a:p>
            <a:pPr lvl="1">
              <a:buFont typeface="Wingdings" panose="05000000000000000000" pitchFamily="2" charset="2"/>
              <a:buChar char="§"/>
            </a:pPr>
            <a:r>
              <a:rPr lang="en-US" sz="2000" cap="all" dirty="0">
                <a:solidFill>
                  <a:prstClr val="black"/>
                </a:solidFill>
                <a:latin typeface="Nobel-Bold"/>
                <a:cs typeface="Segoe UI Semilight" panose="020B0402040204020203" pitchFamily="34" charset="0"/>
              </a:rPr>
              <a:t>Enter invalid email</a:t>
            </a:r>
            <a:endParaRPr lang="en-US" sz="2000" b="0" i="0" cap="all" dirty="0">
              <a:solidFill>
                <a:srgbClr val="4B883A"/>
              </a:solidFill>
              <a:effectLst/>
              <a:latin typeface="Nobel-Bold"/>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Expected Results: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Subscribe failed</a:t>
            </a:r>
            <a:endParaRPr lang="en-US" altLang="en-US" sz="1400" b="1" dirty="0">
              <a:solidFill>
                <a:prstClr val="black"/>
              </a:solidFill>
              <a:cs typeface="Segoe UI Semilight" panose="020B04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Actual Results:</a:t>
            </a:r>
          </a:p>
          <a:p>
            <a:pPr>
              <a:buFont typeface="Wingdings" panose="05000000000000000000" pitchFamily="2" charset="2"/>
              <a:buChar char="§"/>
            </a:pPr>
            <a:r>
              <a:rPr lang="en-US" sz="2400" b="0" i="0" dirty="0">
                <a:solidFill>
                  <a:srgbClr val="333333"/>
                </a:solidFill>
                <a:effectLst/>
                <a:latin typeface="Calibri" panose="020F0502020204030204" pitchFamily="34" charset="0"/>
              </a:rPr>
              <a:t>Thank you </a:t>
            </a:r>
          </a:p>
          <a:p>
            <a:pPr>
              <a:buFont typeface="Wingdings" panose="05000000000000000000" pitchFamily="2" charset="2"/>
              <a:buChar char="§"/>
            </a:pPr>
            <a:endParaRPr lang="en-US" sz="2400" b="0" i="0" dirty="0">
              <a:solidFill>
                <a:srgbClr val="333333"/>
              </a:solidFill>
              <a:effectLst/>
              <a:latin typeface="Calibri" panose="020F0502020204030204" pitchFamily="34" charset="0"/>
            </a:endParaRPr>
          </a:p>
          <a:p>
            <a:pPr>
              <a:buFont typeface="Wingdings" panose="05000000000000000000" pitchFamily="2" charset="2"/>
              <a:buChar char="§"/>
            </a:pPr>
            <a:endParaRPr lang="en-US" altLang="en-US" sz="2400" b="1" dirty="0">
              <a:solidFill>
                <a:srgbClr val="002060"/>
              </a:solidFill>
              <a:cs typeface="Segoe UI Semibold" panose="020B0702040204020203" pitchFamily="34" charset="0"/>
            </a:endParaRPr>
          </a:p>
        </p:txBody>
      </p:sp>
      <p:sp>
        <p:nvSpPr>
          <p:cNvPr id="11" name="TextBox 10">
            <a:extLst>
              <a:ext uri="{FF2B5EF4-FFF2-40B4-BE49-F238E27FC236}">
                <a16:creationId xmlns:a16="http://schemas.microsoft.com/office/drawing/2014/main" id="{11B96EBB-D5AF-219D-62DB-5EFE7D9AA7FB}"/>
              </a:ext>
            </a:extLst>
          </p:cNvPr>
          <p:cNvSpPr txBox="1"/>
          <p:nvPr/>
        </p:nvSpPr>
        <p:spPr>
          <a:xfrm>
            <a:off x="9808964" y="1718634"/>
            <a:ext cx="2958000" cy="1477328"/>
          </a:xfrm>
          <a:prstGeom prst="rect">
            <a:avLst/>
          </a:prstGeom>
          <a:noFill/>
        </p:spPr>
        <p:txBody>
          <a:bodyPr wrap="square" rtlCol="0">
            <a:spAutoFit/>
          </a:bodyPr>
          <a:lstStyle/>
          <a:p>
            <a:r>
              <a:rPr lang="en-US" dirty="0">
                <a:solidFill>
                  <a:srgbClr val="C00000"/>
                </a:solidFill>
              </a:rPr>
              <a:t>Severity</a:t>
            </a:r>
            <a:r>
              <a:rPr lang="en-US" dirty="0">
                <a:highlight>
                  <a:srgbClr val="FFFF00"/>
                </a:highlight>
              </a:rPr>
              <a:t>: High</a:t>
            </a:r>
            <a:br>
              <a:rPr lang="en-US" dirty="0"/>
            </a:br>
            <a:r>
              <a:rPr lang="en-US" dirty="0"/>
              <a:t>Priority: high </a:t>
            </a:r>
            <a:br>
              <a:rPr lang="en-US" dirty="0"/>
            </a:br>
            <a:r>
              <a:rPr lang="en-US" dirty="0"/>
              <a:t>Environment: </a:t>
            </a:r>
          </a:p>
          <a:p>
            <a:r>
              <a:rPr lang="en-US" dirty="0"/>
              <a:t>core I 5</a:t>
            </a:r>
          </a:p>
          <a:p>
            <a:r>
              <a:rPr lang="en-US" dirty="0"/>
              <a:t> google chrome</a:t>
            </a:r>
            <a:endParaRPr lang="en-EG" dirty="0"/>
          </a:p>
        </p:txBody>
      </p:sp>
    </p:spTree>
    <p:extLst>
      <p:ext uri="{BB962C8B-B14F-4D97-AF65-F5344CB8AC3E}">
        <p14:creationId xmlns:p14="http://schemas.microsoft.com/office/powerpoint/2010/main" val="2672143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1C96-61A9-C13E-25DB-6B7DF6C55E2B}"/>
              </a:ext>
            </a:extLst>
          </p:cNvPr>
          <p:cNvSpPr>
            <a:spLocks noGrp="1"/>
          </p:cNvSpPr>
          <p:nvPr>
            <p:ph type="title"/>
          </p:nvPr>
        </p:nvSpPr>
        <p:spPr>
          <a:xfrm>
            <a:off x="838200" y="0"/>
            <a:ext cx="10515600" cy="1325563"/>
          </a:xfrm>
        </p:spPr>
        <p:txBody>
          <a:bodyPr>
            <a:normAutofit/>
          </a:bodyPr>
          <a:lstStyle/>
          <a:p>
            <a:pPr algn="ctr"/>
            <a:r>
              <a:rPr lang="en-US" sz="4800" b="1" dirty="0"/>
              <a:t>Press Release Page</a:t>
            </a:r>
          </a:p>
        </p:txBody>
      </p:sp>
      <p:pic>
        <p:nvPicPr>
          <p:cNvPr id="4" name="ICD Home page - Google Chrome 2023-09-07 13-58-56">
            <a:hlinkClick r:id="" action="ppaction://media"/>
            <a:extLst>
              <a:ext uri="{FF2B5EF4-FFF2-40B4-BE49-F238E27FC236}">
                <a16:creationId xmlns:a16="http://schemas.microsoft.com/office/drawing/2014/main" id="{27A04499-9A0C-B32A-A7CA-E59FA3C2A9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56139" y="3071716"/>
            <a:ext cx="5214425" cy="3264045"/>
          </a:xfrm>
        </p:spPr>
      </p:pic>
      <p:sp>
        <p:nvSpPr>
          <p:cNvPr id="5" name="TextBox 4">
            <a:extLst>
              <a:ext uri="{FF2B5EF4-FFF2-40B4-BE49-F238E27FC236}">
                <a16:creationId xmlns:a16="http://schemas.microsoft.com/office/drawing/2014/main" id="{778D9E4A-88E7-3A58-A4FE-E12A0E7C5B61}"/>
              </a:ext>
            </a:extLst>
          </p:cNvPr>
          <p:cNvSpPr txBox="1"/>
          <p:nvPr/>
        </p:nvSpPr>
        <p:spPr>
          <a:xfrm>
            <a:off x="260366" y="1095884"/>
            <a:ext cx="5575496" cy="5170646"/>
          </a:xfrm>
          <a:prstGeom prst="rect">
            <a:avLst/>
          </a:prstGeom>
          <a:noFill/>
        </p:spPr>
        <p:txBody>
          <a:bodyPr wrap="square" rtlCol="0">
            <a:spAutoFit/>
          </a:bodyPr>
          <a:lstStyle/>
          <a:p>
            <a:pPr algn="ctr"/>
            <a:endParaRPr lang="en-US" altLang="en-US" sz="1800" b="1" dirty="0">
              <a:solidFill>
                <a:srgbClr val="002060"/>
              </a:solidFill>
              <a:cs typeface="Segoe UI Semibold" panose="020B0702040204020203" pitchFamily="34" charset="0"/>
            </a:endParaRPr>
          </a:p>
          <a:p>
            <a:r>
              <a:rPr lang="en-US" altLang="en-US" sz="2400" b="1" dirty="0">
                <a:solidFill>
                  <a:schemeClr val="accent6">
                    <a:lumMod val="75000"/>
                  </a:schemeClr>
                </a:solidFill>
                <a:cs typeface="Segoe UI Semibold" panose="020B0702040204020203" pitchFamily="34" charset="0"/>
              </a:rPr>
              <a:t>Finding:</a:t>
            </a:r>
          </a:p>
          <a:p>
            <a:r>
              <a:rPr lang="en-US" altLang="en-US" dirty="0">
                <a:cs typeface="Segoe UI Semibold" panose="020B0702040204020203" pitchFamily="34" charset="0"/>
              </a:rPr>
              <a:t>Press Release details sends me to the Home Page.</a:t>
            </a:r>
            <a:endParaRPr lang="en-US" altLang="en-US" sz="1800" b="1" dirty="0">
              <a:solidFill>
                <a:srgbClr val="002060"/>
              </a:solidFill>
              <a:cs typeface="Segoe UI Semibold" panose="020B0702040204020203" pitchFamily="34" charset="0"/>
            </a:endParaRPr>
          </a:p>
          <a:p>
            <a:r>
              <a:rPr lang="en-US" altLang="en-US" sz="2400" b="1" dirty="0">
                <a:solidFill>
                  <a:schemeClr val="accent6">
                    <a:lumMod val="75000"/>
                  </a:schemeClr>
                </a:solidFill>
                <a:cs typeface="Segoe UI Semibold" panose="020B0702040204020203" pitchFamily="34" charset="0"/>
              </a:rPr>
              <a:t>Steps:</a:t>
            </a:r>
          </a:p>
          <a:p>
            <a:r>
              <a:rPr lang="en-US" dirty="0"/>
              <a:t>After clicking on the news button. It shows me the yearly press releases. I click read more, it shows me more details. After clicking back, it sends me to the home page. It should not do that, it should send me to the press release page. As displayed in the video below. </a:t>
            </a:r>
          </a:p>
          <a:p>
            <a:r>
              <a:rPr lang="en-US" dirty="0"/>
              <a:t> </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Expected Results: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dirty="0">
                <a:solidFill>
                  <a:prstClr val="black"/>
                </a:solidFill>
                <a:cs typeface="Segoe UI Semilight" panose="020B0402040204020203" pitchFamily="34" charset="0"/>
              </a:rPr>
              <a:t>When I click on the back button shows me press </a:t>
            </a:r>
            <a:r>
              <a:rPr lang="en-US" dirty="0"/>
              <a:t>releases</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Actual Results:</a:t>
            </a:r>
          </a:p>
          <a:p>
            <a:pPr>
              <a:buFont typeface="Wingdings" panose="05000000000000000000" pitchFamily="2" charset="2"/>
              <a:buChar char="§"/>
            </a:pPr>
            <a:r>
              <a:rPr lang="en-US" sz="1800" b="0" i="0" dirty="0">
                <a:solidFill>
                  <a:srgbClr val="333333"/>
                </a:solidFill>
                <a:effectLst/>
                <a:latin typeface="Calibri" panose="020F0502020204030204" pitchFamily="34" charset="0"/>
              </a:rPr>
              <a:t>Go to the home page when I click on back </a:t>
            </a:r>
          </a:p>
          <a:p>
            <a:pPr lvl="1">
              <a:buFont typeface="Wingdings" panose="05000000000000000000" pitchFamily="2" charset="2"/>
              <a:buChar char="§"/>
            </a:pPr>
            <a:endParaRPr lang="en-US" altLang="en-US" b="1" dirty="0">
              <a:solidFill>
                <a:prstClr val="black"/>
              </a:solidFill>
              <a:cs typeface="Segoe UI Semilight" panose="020B0402040204020203" pitchFamily="34" charset="0"/>
            </a:endParaRPr>
          </a:p>
          <a:p>
            <a:pPr algn="ctr"/>
            <a:endParaRPr lang="en-US" u="sng" dirty="0"/>
          </a:p>
        </p:txBody>
      </p:sp>
      <p:sp>
        <p:nvSpPr>
          <p:cNvPr id="6" name="TextBox 5">
            <a:extLst>
              <a:ext uri="{FF2B5EF4-FFF2-40B4-BE49-F238E27FC236}">
                <a16:creationId xmlns:a16="http://schemas.microsoft.com/office/drawing/2014/main" id="{268A307D-D980-CE65-4EBE-9EE6EB1204F9}"/>
              </a:ext>
            </a:extLst>
          </p:cNvPr>
          <p:cNvSpPr txBox="1"/>
          <p:nvPr/>
        </p:nvSpPr>
        <p:spPr>
          <a:xfrm>
            <a:off x="9386933" y="1325563"/>
            <a:ext cx="2958000" cy="1477328"/>
          </a:xfrm>
          <a:prstGeom prst="rect">
            <a:avLst/>
          </a:prstGeom>
          <a:noFill/>
        </p:spPr>
        <p:txBody>
          <a:bodyPr wrap="square" rtlCol="0">
            <a:spAutoFit/>
          </a:bodyPr>
          <a:lstStyle/>
          <a:p>
            <a:r>
              <a:rPr lang="en-US" dirty="0">
                <a:solidFill>
                  <a:srgbClr val="C00000"/>
                </a:solidFill>
              </a:rPr>
              <a:t>Severity</a:t>
            </a:r>
            <a:r>
              <a:rPr lang="en-US" dirty="0">
                <a:highlight>
                  <a:srgbClr val="FFFF00"/>
                </a:highlight>
              </a:rPr>
              <a:t>: High</a:t>
            </a:r>
            <a:br>
              <a:rPr lang="en-US" dirty="0"/>
            </a:br>
            <a:r>
              <a:rPr lang="en-US" dirty="0"/>
              <a:t>Priority: high </a:t>
            </a:r>
            <a:br>
              <a:rPr lang="en-US" dirty="0"/>
            </a:br>
            <a:r>
              <a:rPr lang="en-US" dirty="0"/>
              <a:t>Environment: </a:t>
            </a:r>
          </a:p>
          <a:p>
            <a:r>
              <a:rPr lang="en-US" dirty="0"/>
              <a:t>core I 5</a:t>
            </a:r>
          </a:p>
          <a:p>
            <a:r>
              <a:rPr lang="en-US" dirty="0"/>
              <a:t> google chrome</a:t>
            </a:r>
            <a:endParaRPr lang="en-EG" dirty="0"/>
          </a:p>
        </p:txBody>
      </p:sp>
    </p:spTree>
    <p:extLst>
      <p:ext uri="{BB962C8B-B14F-4D97-AF65-F5344CB8AC3E}">
        <p14:creationId xmlns:p14="http://schemas.microsoft.com/office/powerpoint/2010/main" val="39464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DF15B-4CBD-6F7B-D8E1-4157F03EC8DE}"/>
              </a:ext>
            </a:extLst>
          </p:cNvPr>
          <p:cNvSpPr>
            <a:spLocks noGrp="1"/>
          </p:cNvSpPr>
          <p:nvPr>
            <p:ph type="title"/>
          </p:nvPr>
        </p:nvSpPr>
        <p:spPr>
          <a:xfrm>
            <a:off x="838200" y="111271"/>
            <a:ext cx="10515600" cy="1325563"/>
          </a:xfrm>
        </p:spPr>
        <p:txBody>
          <a:bodyPr>
            <a:normAutofit fontScale="90000"/>
          </a:bodyPr>
          <a:lstStyle/>
          <a:p>
            <a:pPr algn="ctr"/>
            <a:br>
              <a:rPr lang="en-US" b="0" i="0" cap="all" dirty="0">
                <a:solidFill>
                  <a:srgbClr val="000000"/>
                </a:solidFill>
                <a:effectLst/>
                <a:latin typeface="Nobel-Bold"/>
              </a:rPr>
            </a:br>
            <a:r>
              <a:rPr lang="en-US" b="1" i="0" cap="all" dirty="0">
                <a:solidFill>
                  <a:srgbClr val="000000"/>
                </a:solidFill>
                <a:effectLst/>
                <a:latin typeface="Nobel-Bold"/>
              </a:rPr>
              <a:t>NOT FOUND (#404) in </a:t>
            </a:r>
            <a:r>
              <a:rPr lang="en-US" b="1" i="0" cap="all" dirty="0">
                <a:solidFill>
                  <a:srgbClr val="4B883A"/>
                </a:solidFill>
                <a:effectLst/>
                <a:latin typeface="Nobel-Bold"/>
              </a:rPr>
              <a:t>AT A GLANCE </a:t>
            </a:r>
            <a:r>
              <a:rPr lang="en-US" b="1" i="0" cap="all" dirty="0">
                <a:solidFill>
                  <a:srgbClr val="000000"/>
                </a:solidFill>
                <a:effectLst/>
                <a:latin typeface="Nobel-Bold"/>
              </a:rPr>
              <a:t>page</a:t>
            </a:r>
            <a:br>
              <a:rPr lang="en-US" b="0" i="0" cap="all" dirty="0">
                <a:solidFill>
                  <a:srgbClr val="000000"/>
                </a:solidFill>
                <a:effectLst/>
                <a:latin typeface="Nobel-Bold"/>
              </a:rPr>
            </a:br>
            <a:endParaRPr lang="en-US" dirty="0"/>
          </a:p>
        </p:txBody>
      </p:sp>
      <p:pic>
        <p:nvPicPr>
          <p:cNvPr id="6" name="Content Placeholder 5">
            <a:extLst>
              <a:ext uri="{FF2B5EF4-FFF2-40B4-BE49-F238E27FC236}">
                <a16:creationId xmlns:a16="http://schemas.microsoft.com/office/drawing/2014/main" id="{2FBA70D5-BDA7-0174-F891-CBC40AAEABDC}"/>
              </a:ext>
            </a:extLst>
          </p:cNvPr>
          <p:cNvPicPr>
            <a:picLocks noGrp="1" noChangeAspect="1"/>
          </p:cNvPicPr>
          <p:nvPr>
            <p:ph idx="1"/>
          </p:nvPr>
        </p:nvPicPr>
        <p:blipFill>
          <a:blip r:embed="rId3"/>
          <a:stretch>
            <a:fillRect/>
          </a:stretch>
        </p:blipFill>
        <p:spPr>
          <a:xfrm>
            <a:off x="6390655" y="3878796"/>
            <a:ext cx="3753374" cy="1876687"/>
          </a:xfrm>
        </p:spPr>
      </p:pic>
      <p:sp>
        <p:nvSpPr>
          <p:cNvPr id="7" name="TextBox 6">
            <a:extLst>
              <a:ext uri="{FF2B5EF4-FFF2-40B4-BE49-F238E27FC236}">
                <a16:creationId xmlns:a16="http://schemas.microsoft.com/office/drawing/2014/main" id="{B18A3E28-BC73-3F9D-60F0-C109E38A9033}"/>
              </a:ext>
            </a:extLst>
          </p:cNvPr>
          <p:cNvSpPr txBox="1"/>
          <p:nvPr/>
        </p:nvSpPr>
        <p:spPr>
          <a:xfrm>
            <a:off x="344617" y="1510580"/>
            <a:ext cx="3491687" cy="5755422"/>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sz="2000" b="0" i="0" dirty="0">
                <a:solidFill>
                  <a:srgbClr val="333333"/>
                </a:solidFill>
                <a:effectLst/>
                <a:latin typeface="Calibri" panose="020F0502020204030204" pitchFamily="34" charset="0"/>
              </a:rPr>
              <a:t> Page not found</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at a glance page from the nav bar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Scroll down to what we do section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 View Projects button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Page not found</a:t>
            </a:r>
          </a:p>
          <a:p>
            <a:pPr lvl="1">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Expected Results: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 Page work successfully</a:t>
            </a:r>
            <a:endParaRPr lang="en-US" altLang="en-US" sz="1400" b="1" dirty="0">
              <a:solidFill>
                <a:prstClr val="black"/>
              </a:solidFill>
              <a:cs typeface="Segoe UI Semilight" panose="020B04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Actual Results:</a:t>
            </a:r>
          </a:p>
          <a:p>
            <a:pPr>
              <a:buFont typeface="Wingdings" panose="05000000000000000000" pitchFamily="2" charset="2"/>
              <a:buChar char="§"/>
            </a:pPr>
            <a:r>
              <a:rPr lang="en-US" sz="2400" b="0" i="0" dirty="0">
                <a:solidFill>
                  <a:srgbClr val="333333"/>
                </a:solidFill>
                <a:effectLst/>
                <a:latin typeface="Calibri" panose="020F0502020204030204" pitchFamily="34" charset="0"/>
              </a:rPr>
              <a:t>Page not found</a:t>
            </a:r>
          </a:p>
          <a:p>
            <a:pPr>
              <a:buFont typeface="Wingdings" panose="05000000000000000000" pitchFamily="2" charset="2"/>
              <a:buChar char="§"/>
            </a:pPr>
            <a:endParaRPr lang="en-US" sz="2400" b="0" i="0" dirty="0">
              <a:solidFill>
                <a:srgbClr val="333333"/>
              </a:solidFill>
              <a:effectLst/>
              <a:latin typeface="Calibri" panose="020F0502020204030204" pitchFamily="34" charset="0"/>
            </a:endParaRPr>
          </a:p>
          <a:p>
            <a:pPr>
              <a:buFont typeface="Wingdings" panose="05000000000000000000" pitchFamily="2" charset="2"/>
              <a:buChar char="§"/>
            </a:pPr>
            <a:endParaRPr lang="en-US" altLang="en-US" sz="2400" b="1" dirty="0">
              <a:solidFill>
                <a:srgbClr val="002060"/>
              </a:solidFill>
              <a:cs typeface="Segoe UI Semibold" panose="020B0702040204020203" pitchFamily="34" charset="0"/>
            </a:endParaRPr>
          </a:p>
        </p:txBody>
      </p:sp>
      <p:sp>
        <p:nvSpPr>
          <p:cNvPr id="8" name="TextBox 7">
            <a:extLst>
              <a:ext uri="{FF2B5EF4-FFF2-40B4-BE49-F238E27FC236}">
                <a16:creationId xmlns:a16="http://schemas.microsoft.com/office/drawing/2014/main" id="{269AEBC6-9F33-2E4F-D288-83400BB7588F}"/>
              </a:ext>
            </a:extLst>
          </p:cNvPr>
          <p:cNvSpPr txBox="1"/>
          <p:nvPr/>
        </p:nvSpPr>
        <p:spPr>
          <a:xfrm>
            <a:off x="9012915" y="1676110"/>
            <a:ext cx="3403696" cy="1477328"/>
          </a:xfrm>
          <a:prstGeom prst="rect">
            <a:avLst/>
          </a:prstGeom>
          <a:noFill/>
        </p:spPr>
        <p:txBody>
          <a:bodyPr wrap="square" rtlCol="0">
            <a:spAutoFit/>
          </a:bodyPr>
          <a:lstStyle/>
          <a:p>
            <a:r>
              <a:rPr lang="en-US" dirty="0">
                <a:solidFill>
                  <a:srgbClr val="C00000"/>
                </a:solidFill>
              </a:rPr>
              <a:t>Severity: </a:t>
            </a:r>
            <a:r>
              <a:rPr lang="en-US" dirty="0"/>
              <a:t>Critical</a:t>
            </a:r>
            <a:br>
              <a:rPr lang="en-US" dirty="0"/>
            </a:br>
            <a:r>
              <a:rPr lang="en-US" dirty="0"/>
              <a:t>Priority:</a:t>
            </a:r>
            <a:r>
              <a:rPr lang="en-US" dirty="0">
                <a:solidFill>
                  <a:srgbClr val="C00000"/>
                </a:solidFill>
              </a:rPr>
              <a:t> </a:t>
            </a:r>
            <a:r>
              <a:rPr lang="en-US" dirty="0"/>
              <a:t>critical</a:t>
            </a:r>
            <a:br>
              <a:rPr lang="en-US" dirty="0"/>
            </a:br>
            <a:r>
              <a:rPr lang="en-US" dirty="0"/>
              <a:t>Environment: </a:t>
            </a:r>
          </a:p>
          <a:p>
            <a:r>
              <a:rPr lang="en-US" dirty="0"/>
              <a:t>core I 5</a:t>
            </a:r>
          </a:p>
          <a:p>
            <a:r>
              <a:rPr lang="en-US" dirty="0"/>
              <a:t> Google Chrome</a:t>
            </a:r>
            <a:endParaRPr lang="en-EG" dirty="0"/>
          </a:p>
        </p:txBody>
      </p:sp>
    </p:spTree>
    <p:extLst>
      <p:ext uri="{BB962C8B-B14F-4D97-AF65-F5344CB8AC3E}">
        <p14:creationId xmlns:p14="http://schemas.microsoft.com/office/powerpoint/2010/main" val="2629020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ED24ED-1CB6-9FE3-FF7C-368CA2782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906" y="920281"/>
            <a:ext cx="5231906" cy="2754747"/>
          </a:xfrm>
          <a:prstGeom prst="rect">
            <a:avLst/>
          </a:prstGeom>
        </p:spPr>
      </p:pic>
      <p:sp>
        <p:nvSpPr>
          <p:cNvPr id="2" name="Title 1">
            <a:extLst>
              <a:ext uri="{FF2B5EF4-FFF2-40B4-BE49-F238E27FC236}">
                <a16:creationId xmlns:a16="http://schemas.microsoft.com/office/drawing/2014/main" id="{AE3BF088-C897-75F6-69C1-CA815B951625}"/>
              </a:ext>
            </a:extLst>
          </p:cNvPr>
          <p:cNvSpPr>
            <a:spLocks noGrp="1"/>
          </p:cNvSpPr>
          <p:nvPr>
            <p:ph type="title"/>
          </p:nvPr>
        </p:nvSpPr>
        <p:spPr>
          <a:xfrm>
            <a:off x="838200" y="365126"/>
            <a:ext cx="10515600" cy="985422"/>
          </a:xfrm>
        </p:spPr>
        <p:txBody>
          <a:bodyPr>
            <a:normAutofit/>
          </a:bodyPr>
          <a:lstStyle/>
          <a:p>
            <a:r>
              <a:rPr lang="en-US" sz="3200" b="1" dirty="0">
                <a:solidFill>
                  <a:schemeClr val="accent6">
                    <a:lumMod val="75000"/>
                  </a:schemeClr>
                </a:solidFill>
                <a:latin typeface="+mn-lt"/>
                <a:cs typeface="Segoe UI Semibold" panose="020B0702040204020203" pitchFamily="34" charset="0"/>
              </a:rPr>
              <a:t>Main Navigation &amp; Slider</a:t>
            </a:r>
            <a:endParaRPr lang="en-US" sz="3200" dirty="0">
              <a:solidFill>
                <a:schemeClr val="accent6">
                  <a:lumMod val="75000"/>
                </a:schemeClr>
              </a:solidFill>
            </a:endParaRPr>
          </a:p>
        </p:txBody>
      </p:sp>
      <p:sp>
        <p:nvSpPr>
          <p:cNvPr id="3" name="Content Placeholder 2">
            <a:extLst>
              <a:ext uri="{FF2B5EF4-FFF2-40B4-BE49-F238E27FC236}">
                <a16:creationId xmlns:a16="http://schemas.microsoft.com/office/drawing/2014/main" id="{0314375D-6106-9A75-4A6F-9E0E87C9F967}"/>
              </a:ext>
            </a:extLst>
          </p:cNvPr>
          <p:cNvSpPr>
            <a:spLocks noGrp="1"/>
          </p:cNvSpPr>
          <p:nvPr>
            <p:ph idx="1"/>
          </p:nvPr>
        </p:nvSpPr>
        <p:spPr>
          <a:xfrm>
            <a:off x="808416" y="1472328"/>
            <a:ext cx="6068627" cy="3678530"/>
          </a:xfrm>
        </p:spPr>
        <p:txBody>
          <a:bodyPr>
            <a:normAutofit fontScale="92500" lnSpcReduction="10000"/>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endParaRPr lang="en-US" altLang="en-US" sz="24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sz="2000" dirty="0">
                <a:solidFill>
                  <a:prstClr val="black"/>
                </a:solidFill>
                <a:cs typeface="Segoe UI Semilight" panose="020B0402040204020203" pitchFamily="34" charset="0"/>
              </a:rPr>
              <a:t>Header size is too big.</a:t>
            </a:r>
          </a:p>
          <a:p>
            <a:pPr lvl="1">
              <a:buFont typeface="Wingdings" panose="05000000000000000000" pitchFamily="2" charset="2"/>
              <a:buChar char="§"/>
            </a:pPr>
            <a:r>
              <a:rPr lang="en-US" sz="2000" dirty="0">
                <a:solidFill>
                  <a:prstClr val="black"/>
                </a:solidFill>
                <a:cs typeface="Segoe UI Semilight" panose="020B0402040204020203" pitchFamily="34" charset="0"/>
              </a:rPr>
              <a:t>Share page (CTA) and contact us (CTA) are repeated twice.</a:t>
            </a:r>
          </a:p>
          <a:p>
            <a:pPr lvl="1">
              <a:buFont typeface="Wingdings" panose="05000000000000000000" pitchFamily="2" charset="2"/>
              <a:buChar char="§"/>
            </a:pPr>
            <a:r>
              <a:rPr lang="en-US" sz="2000" dirty="0">
                <a:solidFill>
                  <a:prstClr val="black"/>
                </a:solidFill>
                <a:cs typeface="Segoe UI Semilight" panose="020B0402040204020203" pitchFamily="34" charset="0"/>
              </a:rPr>
              <a:t>There is a sticky bar just for share page (CTA).</a:t>
            </a:r>
          </a:p>
          <a:p>
            <a:pPr lvl="1">
              <a:buFont typeface="Wingdings" panose="05000000000000000000" pitchFamily="2" charset="2"/>
              <a:buChar char="§"/>
            </a:pPr>
            <a:r>
              <a:rPr lang="en-US" sz="2000" dirty="0">
                <a:solidFill>
                  <a:prstClr val="black"/>
                </a:solidFill>
                <a:cs typeface="Segoe UI Semilight" panose="020B0402040204020203" pitchFamily="34" charset="0"/>
              </a:rPr>
              <a:t>The Navigation bar design is outdated. </a:t>
            </a:r>
          </a:p>
          <a:p>
            <a:pPr lvl="1">
              <a:buFont typeface="Wingdings" panose="05000000000000000000" pitchFamily="2" charset="2"/>
              <a:buChar char="§"/>
            </a:pPr>
            <a:r>
              <a:rPr lang="en-US" sz="2000" dirty="0">
                <a:solidFill>
                  <a:prstClr val="black"/>
                </a:solidFill>
                <a:cs typeface="Segoe UI Semilight" panose="020B0402040204020203" pitchFamily="34" charset="0"/>
              </a:rPr>
              <a:t>The slider design is not user friendly.</a:t>
            </a:r>
          </a:p>
          <a:p>
            <a:pPr lvl="1">
              <a:buFont typeface="Wingdings" panose="05000000000000000000" pitchFamily="2" charset="2"/>
              <a:buChar char="§"/>
            </a:pPr>
            <a:r>
              <a:rPr lang="en-US" sz="2000" dirty="0">
                <a:solidFill>
                  <a:prstClr val="black"/>
                </a:solidFill>
                <a:cs typeface="Segoe UI Semilight" panose="020B0402040204020203" pitchFamily="34" charset="0"/>
              </a:rPr>
              <a:t>Read more (CTA) button position is not placed correctly.</a:t>
            </a:r>
          </a:p>
          <a:p>
            <a:pPr lvl="1">
              <a:buFont typeface="Wingdings" panose="05000000000000000000" pitchFamily="2" charset="2"/>
              <a:buChar char="§"/>
            </a:pPr>
            <a:r>
              <a:rPr lang="en-US" sz="2000" dirty="0">
                <a:solidFill>
                  <a:prstClr val="black"/>
                </a:solidFill>
                <a:cs typeface="Segoe UI Semilight" panose="020B0402040204020203" pitchFamily="34" charset="0"/>
              </a:rPr>
              <a:t>There is a dot above of the (CTA) button.</a:t>
            </a:r>
          </a:p>
          <a:p>
            <a:pPr lvl="1">
              <a:buFont typeface="Wingdings" panose="05000000000000000000" pitchFamily="2" charset="2"/>
              <a:buChar char="§"/>
            </a:pPr>
            <a:r>
              <a:rPr lang="en-US" sz="2000" dirty="0">
                <a:solidFill>
                  <a:prstClr val="black"/>
                </a:solidFill>
                <a:cs typeface="Segoe UI Semilight" panose="020B0402040204020203" pitchFamily="34" charset="0"/>
              </a:rPr>
              <a:t>There are two slider navigation. Which makes it not user friendly for the user. </a:t>
            </a:r>
          </a:p>
          <a:p>
            <a:endParaRPr lang="en-US" dirty="0"/>
          </a:p>
        </p:txBody>
      </p:sp>
      <p:pic>
        <p:nvPicPr>
          <p:cNvPr id="7" name="Picture 6">
            <a:extLst>
              <a:ext uri="{FF2B5EF4-FFF2-40B4-BE49-F238E27FC236}">
                <a16:creationId xmlns:a16="http://schemas.microsoft.com/office/drawing/2014/main" id="{9130702F-236B-A44C-8BF0-1D93FFD85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8737" y="4771758"/>
            <a:ext cx="1425063" cy="1165961"/>
          </a:xfrm>
          <a:prstGeom prst="rect">
            <a:avLst/>
          </a:prstGeom>
        </p:spPr>
      </p:pic>
      <p:pic>
        <p:nvPicPr>
          <p:cNvPr id="9" name="Picture 8">
            <a:extLst>
              <a:ext uri="{FF2B5EF4-FFF2-40B4-BE49-F238E27FC236}">
                <a16:creationId xmlns:a16="http://schemas.microsoft.com/office/drawing/2014/main" id="{A7D09BB3-3CFD-CC0A-AC41-C445EFF15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713" y="4433230"/>
            <a:ext cx="1425063" cy="1787367"/>
          </a:xfrm>
          <a:prstGeom prst="rect">
            <a:avLst/>
          </a:prstGeom>
        </p:spPr>
      </p:pic>
      <p:cxnSp>
        <p:nvCxnSpPr>
          <p:cNvPr id="11" name="Straight Arrow Connector 10">
            <a:extLst>
              <a:ext uri="{FF2B5EF4-FFF2-40B4-BE49-F238E27FC236}">
                <a16:creationId xmlns:a16="http://schemas.microsoft.com/office/drawing/2014/main" id="{F5981AB5-13B8-7FB2-572D-772E9C2A1B51}"/>
              </a:ext>
            </a:extLst>
          </p:cNvPr>
          <p:cNvCxnSpPr>
            <a:cxnSpLocks/>
          </p:cNvCxnSpPr>
          <p:nvPr/>
        </p:nvCxnSpPr>
        <p:spPr>
          <a:xfrm>
            <a:off x="6818050" y="1430672"/>
            <a:ext cx="523783" cy="260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52AE9C7-0A3D-7A7A-E914-23B358F0C347}"/>
              </a:ext>
            </a:extLst>
          </p:cNvPr>
          <p:cNvCxnSpPr>
            <a:cxnSpLocks/>
          </p:cNvCxnSpPr>
          <p:nvPr/>
        </p:nvCxnSpPr>
        <p:spPr>
          <a:xfrm flipH="1">
            <a:off x="8392446" y="4433230"/>
            <a:ext cx="979413" cy="1435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0A7984B-30AE-00ED-8697-04422A156379}"/>
              </a:ext>
            </a:extLst>
          </p:cNvPr>
          <p:cNvCxnSpPr>
            <a:cxnSpLocks/>
          </p:cNvCxnSpPr>
          <p:nvPr/>
        </p:nvCxnSpPr>
        <p:spPr>
          <a:xfrm flipH="1">
            <a:off x="8788893" y="4433230"/>
            <a:ext cx="582966" cy="338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C7AD103-68CC-B913-EF5A-4B61A6916DA2}"/>
              </a:ext>
            </a:extLst>
          </p:cNvPr>
          <p:cNvCxnSpPr>
            <a:endCxn id="5" idx="0"/>
          </p:cNvCxnSpPr>
          <p:nvPr/>
        </p:nvCxnSpPr>
        <p:spPr>
          <a:xfrm flipH="1">
            <a:off x="9371859" y="461639"/>
            <a:ext cx="260413" cy="4586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F3C92E-E734-3C30-E1C1-A44CB8F5A5E9}"/>
              </a:ext>
            </a:extLst>
          </p:cNvPr>
          <p:cNvCxnSpPr>
            <a:cxnSpLocks/>
          </p:cNvCxnSpPr>
          <p:nvPr/>
        </p:nvCxnSpPr>
        <p:spPr>
          <a:xfrm flipH="1">
            <a:off x="10626571" y="612559"/>
            <a:ext cx="656947" cy="461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BBFB419-ACAD-26F0-5D8F-384B11FC56B1}"/>
              </a:ext>
            </a:extLst>
          </p:cNvPr>
          <p:cNvCxnSpPr>
            <a:cxnSpLocks/>
          </p:cNvCxnSpPr>
          <p:nvPr/>
        </p:nvCxnSpPr>
        <p:spPr>
          <a:xfrm>
            <a:off x="11283518" y="612559"/>
            <a:ext cx="0" cy="985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08ED127-A846-CBF9-7AAC-5ADB6AC17004}"/>
              </a:ext>
            </a:extLst>
          </p:cNvPr>
          <p:cNvCxnSpPr/>
          <p:nvPr/>
        </p:nvCxnSpPr>
        <p:spPr>
          <a:xfrm flipH="1">
            <a:off x="10670959" y="4433230"/>
            <a:ext cx="452761" cy="63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A70DF40-2172-B81F-A824-A1F6407AD3E6}"/>
              </a:ext>
            </a:extLst>
          </p:cNvPr>
          <p:cNvCxnSpPr>
            <a:cxnSpLocks/>
            <a:stCxn id="41" idx="0"/>
          </p:cNvCxnSpPr>
          <p:nvPr/>
        </p:nvCxnSpPr>
        <p:spPr>
          <a:xfrm flipH="1" flipV="1">
            <a:off x="10724225" y="5743852"/>
            <a:ext cx="727495" cy="476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C1178BFC-2058-EC43-B557-4E7DC7C902A9}"/>
              </a:ext>
            </a:extLst>
          </p:cNvPr>
          <p:cNvSpPr txBox="1"/>
          <p:nvPr/>
        </p:nvSpPr>
        <p:spPr>
          <a:xfrm>
            <a:off x="9371859" y="256500"/>
            <a:ext cx="668786" cy="230832"/>
          </a:xfrm>
          <a:prstGeom prst="rect">
            <a:avLst/>
          </a:prstGeom>
          <a:noFill/>
        </p:spPr>
        <p:txBody>
          <a:bodyPr wrap="square" rtlCol="0">
            <a:spAutoFit/>
          </a:bodyPr>
          <a:lstStyle/>
          <a:p>
            <a:r>
              <a:rPr lang="en-US" sz="900" b="1" dirty="0"/>
              <a:t>Sticky bar</a:t>
            </a:r>
          </a:p>
        </p:txBody>
      </p:sp>
      <p:sp>
        <p:nvSpPr>
          <p:cNvPr id="37" name="TextBox 36">
            <a:extLst>
              <a:ext uri="{FF2B5EF4-FFF2-40B4-BE49-F238E27FC236}">
                <a16:creationId xmlns:a16="http://schemas.microsoft.com/office/drawing/2014/main" id="{E9D240F5-E8FE-4E42-C776-891A92D5B7FC}"/>
              </a:ext>
            </a:extLst>
          </p:cNvPr>
          <p:cNvSpPr txBox="1"/>
          <p:nvPr/>
        </p:nvSpPr>
        <p:spPr>
          <a:xfrm>
            <a:off x="10790623" y="404769"/>
            <a:ext cx="985792" cy="230832"/>
          </a:xfrm>
          <a:prstGeom prst="rect">
            <a:avLst/>
          </a:prstGeom>
          <a:noFill/>
        </p:spPr>
        <p:txBody>
          <a:bodyPr wrap="square" rtlCol="0">
            <a:spAutoFit/>
          </a:bodyPr>
          <a:lstStyle/>
          <a:p>
            <a:r>
              <a:rPr lang="en-US" sz="900" b="1" dirty="0"/>
              <a:t>Contact Us (CTA)</a:t>
            </a:r>
          </a:p>
        </p:txBody>
      </p:sp>
      <p:sp>
        <p:nvSpPr>
          <p:cNvPr id="38" name="TextBox 37">
            <a:extLst>
              <a:ext uri="{FF2B5EF4-FFF2-40B4-BE49-F238E27FC236}">
                <a16:creationId xmlns:a16="http://schemas.microsoft.com/office/drawing/2014/main" id="{27304E24-408D-7D40-6BD4-828654DECCD5}"/>
              </a:ext>
            </a:extLst>
          </p:cNvPr>
          <p:cNvSpPr txBox="1"/>
          <p:nvPr/>
        </p:nvSpPr>
        <p:spPr>
          <a:xfrm>
            <a:off x="6254873" y="1199840"/>
            <a:ext cx="909405" cy="230832"/>
          </a:xfrm>
          <a:prstGeom prst="rect">
            <a:avLst/>
          </a:prstGeom>
          <a:noFill/>
        </p:spPr>
        <p:txBody>
          <a:bodyPr wrap="square" rtlCol="0">
            <a:spAutoFit/>
          </a:bodyPr>
          <a:lstStyle/>
          <a:p>
            <a:r>
              <a:rPr lang="en-US" sz="900" b="1" dirty="0"/>
              <a:t>Navigation bar</a:t>
            </a:r>
          </a:p>
        </p:txBody>
      </p:sp>
      <p:sp>
        <p:nvSpPr>
          <p:cNvPr id="39" name="TextBox 38">
            <a:extLst>
              <a:ext uri="{FF2B5EF4-FFF2-40B4-BE49-F238E27FC236}">
                <a16:creationId xmlns:a16="http://schemas.microsoft.com/office/drawing/2014/main" id="{8F94BB23-4650-B1B8-B9A0-F441B6E72156}"/>
              </a:ext>
            </a:extLst>
          </p:cNvPr>
          <p:cNvSpPr txBox="1"/>
          <p:nvPr/>
        </p:nvSpPr>
        <p:spPr>
          <a:xfrm>
            <a:off x="8936663" y="4181020"/>
            <a:ext cx="1021313" cy="230832"/>
          </a:xfrm>
          <a:prstGeom prst="rect">
            <a:avLst/>
          </a:prstGeom>
          <a:noFill/>
        </p:spPr>
        <p:txBody>
          <a:bodyPr wrap="square" rtlCol="0">
            <a:spAutoFit/>
          </a:bodyPr>
          <a:lstStyle/>
          <a:p>
            <a:r>
              <a:rPr lang="en-US" sz="900" b="1" dirty="0"/>
              <a:t>Slider Navigation</a:t>
            </a:r>
          </a:p>
        </p:txBody>
      </p:sp>
      <p:sp>
        <p:nvSpPr>
          <p:cNvPr id="40" name="TextBox 39">
            <a:extLst>
              <a:ext uri="{FF2B5EF4-FFF2-40B4-BE49-F238E27FC236}">
                <a16:creationId xmlns:a16="http://schemas.microsoft.com/office/drawing/2014/main" id="{C409275F-3D64-6CA9-136C-084510669E5D}"/>
              </a:ext>
            </a:extLst>
          </p:cNvPr>
          <p:cNvSpPr txBox="1"/>
          <p:nvPr/>
        </p:nvSpPr>
        <p:spPr>
          <a:xfrm>
            <a:off x="10897339" y="4153310"/>
            <a:ext cx="561617" cy="230832"/>
          </a:xfrm>
          <a:prstGeom prst="rect">
            <a:avLst/>
          </a:prstGeom>
          <a:noFill/>
        </p:spPr>
        <p:txBody>
          <a:bodyPr wrap="square" rtlCol="0">
            <a:spAutoFit/>
          </a:bodyPr>
          <a:lstStyle/>
          <a:p>
            <a:r>
              <a:rPr lang="en-US" sz="900" b="1" dirty="0"/>
              <a:t>The dot</a:t>
            </a:r>
          </a:p>
        </p:txBody>
      </p:sp>
      <p:sp>
        <p:nvSpPr>
          <p:cNvPr id="41" name="TextBox 40">
            <a:extLst>
              <a:ext uri="{FF2B5EF4-FFF2-40B4-BE49-F238E27FC236}">
                <a16:creationId xmlns:a16="http://schemas.microsoft.com/office/drawing/2014/main" id="{B7F8783E-7943-9EC1-DC58-F38006A6AC07}"/>
              </a:ext>
            </a:extLst>
          </p:cNvPr>
          <p:cNvSpPr txBox="1"/>
          <p:nvPr/>
        </p:nvSpPr>
        <p:spPr>
          <a:xfrm>
            <a:off x="10997017" y="6220597"/>
            <a:ext cx="909405" cy="369332"/>
          </a:xfrm>
          <a:prstGeom prst="rect">
            <a:avLst/>
          </a:prstGeom>
          <a:noFill/>
        </p:spPr>
        <p:txBody>
          <a:bodyPr wrap="square" rtlCol="0">
            <a:spAutoFit/>
          </a:bodyPr>
          <a:lstStyle/>
          <a:p>
            <a:r>
              <a:rPr lang="en-US" sz="900" b="1" dirty="0"/>
              <a:t>Read More (CTA) Button</a:t>
            </a:r>
          </a:p>
        </p:txBody>
      </p:sp>
      <p:sp>
        <p:nvSpPr>
          <p:cNvPr id="43" name="Content Placeholder 2">
            <a:extLst>
              <a:ext uri="{FF2B5EF4-FFF2-40B4-BE49-F238E27FC236}">
                <a16:creationId xmlns:a16="http://schemas.microsoft.com/office/drawing/2014/main" id="{7D4B5EB9-DAEE-1D48-F006-5EE1DF510285}"/>
              </a:ext>
            </a:extLst>
          </p:cNvPr>
          <p:cNvSpPr txBox="1">
            <a:spLocks/>
          </p:cNvSpPr>
          <p:nvPr/>
        </p:nvSpPr>
        <p:spPr>
          <a:xfrm>
            <a:off x="838200" y="5413702"/>
            <a:ext cx="606862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Solution</a:t>
            </a:r>
            <a:endParaRPr lang="en-US" altLang="en-US" sz="24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sz="2000" dirty="0">
                <a:solidFill>
                  <a:prstClr val="black"/>
                </a:solidFill>
                <a:cs typeface="Segoe UI Semilight" panose="020B0402040204020203" pitchFamily="34" charset="0"/>
              </a:rPr>
              <a:t>Redesign for all section</a:t>
            </a:r>
          </a:p>
          <a:p>
            <a:pPr marL="0" indent="0">
              <a:buNone/>
            </a:pPr>
            <a:endParaRPr lang="en-US" dirty="0"/>
          </a:p>
        </p:txBody>
      </p:sp>
    </p:spTree>
    <p:extLst>
      <p:ext uri="{BB962C8B-B14F-4D97-AF65-F5344CB8AC3E}">
        <p14:creationId xmlns:p14="http://schemas.microsoft.com/office/powerpoint/2010/main" val="3687049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C526-7743-2E3D-5D22-509E3FBC5B57}"/>
              </a:ext>
            </a:extLst>
          </p:cNvPr>
          <p:cNvSpPr>
            <a:spLocks noGrp="1"/>
          </p:cNvSpPr>
          <p:nvPr>
            <p:ph type="title"/>
          </p:nvPr>
        </p:nvSpPr>
        <p:spPr/>
        <p:txBody>
          <a:bodyPr>
            <a:normAutofit/>
          </a:bodyPr>
          <a:lstStyle/>
          <a:p>
            <a:r>
              <a:rPr lang="en-US" sz="3200" b="1" dirty="0">
                <a:solidFill>
                  <a:schemeClr val="accent6">
                    <a:lumMod val="75000"/>
                  </a:schemeClr>
                </a:solidFill>
                <a:latin typeface="+mn-lt"/>
                <a:cs typeface="Segoe UI Semibold" panose="020B0702040204020203" pitchFamily="34" charset="0"/>
              </a:rPr>
              <a:t>Design and Layout</a:t>
            </a:r>
            <a:endParaRPr lang="en-US" sz="3200" dirty="0">
              <a:solidFill>
                <a:schemeClr val="accent6">
                  <a:lumMod val="75000"/>
                </a:schemeClr>
              </a:solidFill>
            </a:endParaRPr>
          </a:p>
        </p:txBody>
      </p:sp>
      <p:sp>
        <p:nvSpPr>
          <p:cNvPr id="3" name="Content Placeholder 2">
            <a:extLst>
              <a:ext uri="{FF2B5EF4-FFF2-40B4-BE49-F238E27FC236}">
                <a16:creationId xmlns:a16="http://schemas.microsoft.com/office/drawing/2014/main" id="{DBA8D462-20E1-DBCA-C55D-99B44E8BDFB0}"/>
              </a:ext>
            </a:extLst>
          </p:cNvPr>
          <p:cNvSpPr>
            <a:spLocks noGrp="1"/>
          </p:cNvSpPr>
          <p:nvPr>
            <p:ph idx="1"/>
          </p:nvPr>
        </p:nvSpPr>
        <p:spPr>
          <a:xfrm>
            <a:off x="838200" y="1825625"/>
            <a:ext cx="10515600" cy="2284736"/>
          </a:xfrm>
        </p:spPr>
        <p:txBody>
          <a:bodyPr>
            <a:normAutofit/>
          </a:bodyPr>
          <a:lstStyle/>
          <a:p>
            <a:pPr marL="342900" indent="-342900">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endParaRPr lang="en-US" altLang="en-US" sz="2400" b="1" dirty="0">
              <a:solidFill>
                <a:schemeClr val="accent6">
                  <a:lumMod val="75000"/>
                </a:schemeClr>
              </a:solidFill>
              <a:cs typeface="Segoe UI Semilight" panose="020B0402040204020203" pitchFamily="34" charset="0"/>
            </a:endParaRPr>
          </a:p>
          <a:p>
            <a:pPr marL="800100" lvl="1" indent="-342900">
              <a:buFont typeface="Wingdings" panose="05000000000000000000" pitchFamily="2" charset="2"/>
              <a:buChar char="§"/>
            </a:pPr>
            <a:r>
              <a:rPr lang="en-US" sz="2000" dirty="0">
                <a:solidFill>
                  <a:prstClr val="black"/>
                </a:solidFill>
                <a:cs typeface="Segoe UI Semilight" panose="020B0402040204020203" pitchFamily="34" charset="0"/>
              </a:rPr>
              <a:t>A lot of white spaces in all pages.</a:t>
            </a:r>
            <a:endParaRPr lang="ar-EG" sz="2000" dirty="0">
              <a:solidFill>
                <a:prstClr val="black"/>
              </a:solidFill>
              <a:cs typeface="Segoe UI Semilight" panose="020B0402040204020203" pitchFamily="34" charset="0"/>
            </a:endParaRPr>
          </a:p>
          <a:p>
            <a:pPr marL="800100" lvl="1" indent="-342900">
              <a:buFont typeface="Wingdings" panose="05000000000000000000" pitchFamily="2" charset="2"/>
              <a:buChar char="§"/>
            </a:pPr>
            <a:r>
              <a:rPr lang="en-US" sz="2000" dirty="0">
                <a:solidFill>
                  <a:prstClr val="black"/>
                </a:solidFill>
                <a:cs typeface="Segoe UI Semilight" panose="020B0402040204020203" pitchFamily="34" charset="0"/>
              </a:rPr>
              <a:t>In some sections photo grids and size is not consistent.</a:t>
            </a:r>
          </a:p>
          <a:p>
            <a:pPr marL="800100" lvl="1" indent="-342900">
              <a:buFont typeface="Wingdings" panose="05000000000000000000" pitchFamily="2" charset="2"/>
              <a:buChar char="§"/>
            </a:pPr>
            <a:r>
              <a:rPr lang="en-US" sz="2000" dirty="0">
                <a:solidFill>
                  <a:prstClr val="black"/>
                </a:solidFill>
                <a:cs typeface="Segoe UI Semilight" panose="020B0402040204020203" pitchFamily="34" charset="0"/>
              </a:rPr>
              <a:t>The social feeds section on the home page needs to be organized better.</a:t>
            </a:r>
          </a:p>
          <a:p>
            <a:pPr marL="800100" lvl="1" indent="-342900">
              <a:buFont typeface="Wingdings" panose="05000000000000000000" pitchFamily="2" charset="2"/>
              <a:buChar char="§"/>
            </a:pPr>
            <a:r>
              <a:rPr lang="en-US" sz="2000" dirty="0">
                <a:solidFill>
                  <a:prstClr val="black"/>
                </a:solidFill>
                <a:cs typeface="Segoe UI Semilight" panose="020B0402040204020203" pitchFamily="34" charset="0"/>
              </a:rPr>
              <a:t>On some pages, the title has a background color. This needs to be removed.</a:t>
            </a:r>
          </a:p>
          <a:p>
            <a:pPr marL="800100" lvl="1" indent="-342900">
              <a:buFont typeface="Wingdings" panose="05000000000000000000" pitchFamily="2" charset="2"/>
              <a:buChar char="§"/>
            </a:pPr>
            <a:r>
              <a:rPr lang="en-US" sz="2000" dirty="0">
                <a:solidFill>
                  <a:prstClr val="black"/>
                </a:solidFill>
                <a:cs typeface="Segoe UI Semilight" panose="020B0402040204020203" pitchFamily="34" charset="0"/>
              </a:rPr>
              <a:t>The footer needs to improve to make it easy for user to navigate around the website.</a:t>
            </a:r>
          </a:p>
          <a:p>
            <a:pPr marL="800100" lvl="1" indent="-342900">
              <a:buFont typeface="Wingdings" panose="05000000000000000000" pitchFamily="2" charset="2"/>
              <a:buChar char="§"/>
            </a:pPr>
            <a:endParaRPr lang="en-US" sz="2000" dirty="0">
              <a:solidFill>
                <a:prstClr val="black"/>
              </a:solidFill>
              <a:cs typeface="Segoe UI Semilight" panose="020B0402040204020203" pitchFamily="34" charset="0"/>
            </a:endParaRPr>
          </a:p>
          <a:p>
            <a:pPr marL="800100" lvl="1" indent="-342900">
              <a:buFont typeface="Wingdings" panose="05000000000000000000" pitchFamily="2" charset="2"/>
              <a:buChar char="§"/>
            </a:pPr>
            <a:endParaRPr lang="en-US" sz="2000" dirty="0">
              <a:solidFill>
                <a:prstClr val="black"/>
              </a:solidFill>
              <a:cs typeface="Segoe UI Semilight" panose="020B0402040204020203" pitchFamily="34" charset="0"/>
            </a:endParaRPr>
          </a:p>
          <a:p>
            <a:endParaRPr lang="en-US" dirty="0"/>
          </a:p>
        </p:txBody>
      </p:sp>
      <p:sp>
        <p:nvSpPr>
          <p:cNvPr id="4" name="Content Placeholder 2">
            <a:extLst>
              <a:ext uri="{FF2B5EF4-FFF2-40B4-BE49-F238E27FC236}">
                <a16:creationId xmlns:a16="http://schemas.microsoft.com/office/drawing/2014/main" id="{3786C1E5-F277-33AC-4B5B-27AB3862D382}"/>
              </a:ext>
            </a:extLst>
          </p:cNvPr>
          <p:cNvSpPr txBox="1">
            <a:spLocks/>
          </p:cNvSpPr>
          <p:nvPr/>
        </p:nvSpPr>
        <p:spPr>
          <a:xfrm>
            <a:off x="838200" y="4090910"/>
            <a:ext cx="10515600" cy="1386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2400" b="1" dirty="0">
                <a:solidFill>
                  <a:schemeClr val="accent6">
                    <a:lumMod val="75000"/>
                  </a:schemeClr>
                </a:solidFill>
                <a:cs typeface="Segoe UI Semilight" panose="020B0402040204020203" pitchFamily="34" charset="0"/>
              </a:rPr>
              <a:t>Solution</a:t>
            </a:r>
            <a:endParaRPr lang="en-US" altLang="en-US" sz="2400" b="1" dirty="0">
              <a:solidFill>
                <a:schemeClr val="accent6">
                  <a:lumMod val="75000"/>
                </a:schemeClr>
              </a:solidFill>
              <a:cs typeface="Segoe UI Semilight" panose="020B0402040204020203" pitchFamily="34" charset="0"/>
            </a:endParaRPr>
          </a:p>
          <a:p>
            <a:pPr lvl="1">
              <a:lnSpc>
                <a:spcPct val="100000"/>
              </a:lnSpc>
              <a:buFont typeface="Wingdings" panose="05000000000000000000" pitchFamily="2" charset="2"/>
              <a:buChar char="§"/>
            </a:pPr>
            <a:r>
              <a:rPr lang="en-US" altLang="en-US" sz="2000" dirty="0">
                <a:solidFill>
                  <a:prstClr val="black"/>
                </a:solidFill>
                <a:cs typeface="Segoe UI Semilight" panose="020B0402040204020203" pitchFamily="34" charset="0"/>
              </a:rPr>
              <a:t>Unify the mentioned elements across the website and modernize the outdated ones. </a:t>
            </a:r>
          </a:p>
          <a:p>
            <a:pPr lvl="1">
              <a:lnSpc>
                <a:spcPct val="100000"/>
              </a:lnSpc>
              <a:buFont typeface="Wingdings" panose="05000000000000000000" pitchFamily="2" charset="2"/>
              <a:buChar char="§"/>
            </a:pPr>
            <a:r>
              <a:rPr lang="en-US" altLang="en-US" sz="2000" dirty="0">
                <a:solidFill>
                  <a:prstClr val="black"/>
                </a:solidFill>
                <a:cs typeface="Segoe UI Semilight" panose="020B0402040204020203" pitchFamily="34" charset="0"/>
              </a:rPr>
              <a:t>The website doesn’t contain any icons which can represent the services instead of listing it.</a:t>
            </a:r>
          </a:p>
          <a:p>
            <a:endParaRPr lang="en-US" dirty="0"/>
          </a:p>
        </p:txBody>
      </p:sp>
    </p:spTree>
    <p:extLst>
      <p:ext uri="{BB962C8B-B14F-4D97-AF65-F5344CB8AC3E}">
        <p14:creationId xmlns:p14="http://schemas.microsoft.com/office/powerpoint/2010/main" val="50547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2C78-E708-A2D6-8A4A-A9063308BB55}"/>
              </a:ext>
            </a:extLst>
          </p:cNvPr>
          <p:cNvSpPr>
            <a:spLocks noGrp="1"/>
          </p:cNvSpPr>
          <p:nvPr>
            <p:ph type="title"/>
          </p:nvPr>
        </p:nvSpPr>
        <p:spPr/>
        <p:txBody>
          <a:bodyPr>
            <a:normAutofit/>
          </a:bodyPr>
          <a:lstStyle/>
          <a:p>
            <a:r>
              <a:rPr lang="en-US" sz="3200" b="1" dirty="0">
                <a:solidFill>
                  <a:schemeClr val="accent6">
                    <a:lumMod val="75000"/>
                  </a:schemeClr>
                </a:solidFill>
                <a:latin typeface="+mn-lt"/>
                <a:cs typeface="Segoe UI Semibold" panose="020B0702040204020203" pitchFamily="34" charset="0"/>
              </a:rPr>
              <a:t>Design and Layout</a:t>
            </a:r>
            <a:endParaRPr lang="en-US" sz="3200" dirty="0"/>
          </a:p>
        </p:txBody>
      </p:sp>
      <p:pic>
        <p:nvPicPr>
          <p:cNvPr id="5" name="Picture 4">
            <a:extLst>
              <a:ext uri="{FF2B5EF4-FFF2-40B4-BE49-F238E27FC236}">
                <a16:creationId xmlns:a16="http://schemas.microsoft.com/office/drawing/2014/main" id="{14CB8AA9-AF07-B011-5686-B31346A1C43F}"/>
              </a:ext>
            </a:extLst>
          </p:cNvPr>
          <p:cNvPicPr>
            <a:picLocks noChangeAspect="1"/>
          </p:cNvPicPr>
          <p:nvPr/>
        </p:nvPicPr>
        <p:blipFill>
          <a:blip r:embed="rId2"/>
          <a:stretch>
            <a:fillRect/>
          </a:stretch>
        </p:blipFill>
        <p:spPr>
          <a:xfrm>
            <a:off x="838200" y="1958463"/>
            <a:ext cx="2490926" cy="1032658"/>
          </a:xfrm>
          <a:prstGeom prst="rect">
            <a:avLst/>
          </a:prstGeom>
        </p:spPr>
      </p:pic>
      <p:pic>
        <p:nvPicPr>
          <p:cNvPr id="7" name="Picture 6">
            <a:extLst>
              <a:ext uri="{FF2B5EF4-FFF2-40B4-BE49-F238E27FC236}">
                <a16:creationId xmlns:a16="http://schemas.microsoft.com/office/drawing/2014/main" id="{81422A6B-815A-F07C-A1D5-2286CA6EAC05}"/>
              </a:ext>
            </a:extLst>
          </p:cNvPr>
          <p:cNvPicPr>
            <a:picLocks noChangeAspect="1"/>
          </p:cNvPicPr>
          <p:nvPr/>
        </p:nvPicPr>
        <p:blipFill>
          <a:blip r:embed="rId3"/>
          <a:stretch>
            <a:fillRect/>
          </a:stretch>
        </p:blipFill>
        <p:spPr>
          <a:xfrm>
            <a:off x="838200" y="2991121"/>
            <a:ext cx="2499485" cy="1032659"/>
          </a:xfrm>
          <a:prstGeom prst="rect">
            <a:avLst/>
          </a:prstGeom>
        </p:spPr>
      </p:pic>
      <p:pic>
        <p:nvPicPr>
          <p:cNvPr id="9" name="Picture 8">
            <a:extLst>
              <a:ext uri="{FF2B5EF4-FFF2-40B4-BE49-F238E27FC236}">
                <a16:creationId xmlns:a16="http://schemas.microsoft.com/office/drawing/2014/main" id="{A05EC697-8CEB-A381-5894-E182AE812B9E}"/>
              </a:ext>
            </a:extLst>
          </p:cNvPr>
          <p:cNvPicPr>
            <a:picLocks noChangeAspect="1"/>
          </p:cNvPicPr>
          <p:nvPr/>
        </p:nvPicPr>
        <p:blipFill>
          <a:blip r:embed="rId4"/>
          <a:stretch>
            <a:fillRect/>
          </a:stretch>
        </p:blipFill>
        <p:spPr>
          <a:xfrm>
            <a:off x="838200" y="4427423"/>
            <a:ext cx="3713825" cy="1793580"/>
          </a:xfrm>
          <a:prstGeom prst="rect">
            <a:avLst/>
          </a:prstGeom>
        </p:spPr>
      </p:pic>
      <p:pic>
        <p:nvPicPr>
          <p:cNvPr id="11" name="Picture 10">
            <a:extLst>
              <a:ext uri="{FF2B5EF4-FFF2-40B4-BE49-F238E27FC236}">
                <a16:creationId xmlns:a16="http://schemas.microsoft.com/office/drawing/2014/main" id="{4B91A9EE-2361-3FE2-4DA0-BF5E3D325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7541" y="2094331"/>
            <a:ext cx="1718459" cy="1741321"/>
          </a:xfrm>
          <a:prstGeom prst="rect">
            <a:avLst/>
          </a:prstGeom>
        </p:spPr>
      </p:pic>
      <p:pic>
        <p:nvPicPr>
          <p:cNvPr id="13" name="Picture 12">
            <a:extLst>
              <a:ext uri="{FF2B5EF4-FFF2-40B4-BE49-F238E27FC236}">
                <a16:creationId xmlns:a16="http://schemas.microsoft.com/office/drawing/2014/main" id="{B6C86311-D5CC-E042-EE5C-90FB0C509F8E}"/>
              </a:ext>
            </a:extLst>
          </p:cNvPr>
          <p:cNvPicPr>
            <a:picLocks noChangeAspect="1"/>
          </p:cNvPicPr>
          <p:nvPr/>
        </p:nvPicPr>
        <p:blipFill>
          <a:blip r:embed="rId6"/>
          <a:stretch>
            <a:fillRect/>
          </a:stretch>
        </p:blipFill>
        <p:spPr>
          <a:xfrm>
            <a:off x="5872152" y="5645928"/>
            <a:ext cx="5160885" cy="427226"/>
          </a:xfrm>
          <a:prstGeom prst="rect">
            <a:avLst/>
          </a:prstGeom>
        </p:spPr>
      </p:pic>
      <p:pic>
        <p:nvPicPr>
          <p:cNvPr id="15" name="Picture 14">
            <a:extLst>
              <a:ext uri="{FF2B5EF4-FFF2-40B4-BE49-F238E27FC236}">
                <a16:creationId xmlns:a16="http://schemas.microsoft.com/office/drawing/2014/main" id="{0024A578-5D21-C65E-7E96-F316091D7872}"/>
              </a:ext>
            </a:extLst>
          </p:cNvPr>
          <p:cNvPicPr>
            <a:picLocks noChangeAspect="1"/>
          </p:cNvPicPr>
          <p:nvPr/>
        </p:nvPicPr>
        <p:blipFill>
          <a:blip r:embed="rId7"/>
          <a:stretch>
            <a:fillRect/>
          </a:stretch>
        </p:blipFill>
        <p:spPr>
          <a:xfrm>
            <a:off x="7135856" y="2326007"/>
            <a:ext cx="4930319" cy="2205986"/>
          </a:xfrm>
          <a:prstGeom prst="rect">
            <a:avLst/>
          </a:prstGeom>
        </p:spPr>
      </p:pic>
      <p:sp>
        <p:nvSpPr>
          <p:cNvPr id="18" name="TextBox 17">
            <a:extLst>
              <a:ext uri="{FF2B5EF4-FFF2-40B4-BE49-F238E27FC236}">
                <a16:creationId xmlns:a16="http://schemas.microsoft.com/office/drawing/2014/main" id="{1386F8D5-2C42-7609-BEE6-80721F959229}"/>
              </a:ext>
            </a:extLst>
          </p:cNvPr>
          <p:cNvSpPr txBox="1"/>
          <p:nvPr/>
        </p:nvSpPr>
        <p:spPr>
          <a:xfrm>
            <a:off x="8921361" y="1602953"/>
            <a:ext cx="917701" cy="246221"/>
          </a:xfrm>
          <a:prstGeom prst="rect">
            <a:avLst/>
          </a:prstGeom>
          <a:noFill/>
        </p:spPr>
        <p:txBody>
          <a:bodyPr wrap="square" rtlCol="0">
            <a:spAutoFit/>
          </a:bodyPr>
          <a:lstStyle/>
          <a:p>
            <a:r>
              <a:rPr lang="en-US" sz="1000" b="1" dirty="0"/>
              <a:t>White spaces</a:t>
            </a:r>
            <a:endParaRPr lang="en-EG" sz="1000" b="1" dirty="0"/>
          </a:p>
        </p:txBody>
      </p:sp>
      <p:cxnSp>
        <p:nvCxnSpPr>
          <p:cNvPr id="19" name="Straight Arrow Connector 18">
            <a:extLst>
              <a:ext uri="{FF2B5EF4-FFF2-40B4-BE49-F238E27FC236}">
                <a16:creationId xmlns:a16="http://schemas.microsoft.com/office/drawing/2014/main" id="{F30C8C50-01BE-C188-ADEB-0BA5C19F1AEB}"/>
              </a:ext>
            </a:extLst>
          </p:cNvPr>
          <p:cNvCxnSpPr>
            <a:cxnSpLocks/>
          </p:cNvCxnSpPr>
          <p:nvPr/>
        </p:nvCxnSpPr>
        <p:spPr>
          <a:xfrm>
            <a:off x="9338726" y="1864198"/>
            <a:ext cx="1358866" cy="1380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57A890D-1D61-64C8-8D51-EF7BFAEC1A58}"/>
              </a:ext>
            </a:extLst>
          </p:cNvPr>
          <p:cNvCxnSpPr>
            <a:cxnSpLocks/>
          </p:cNvCxnSpPr>
          <p:nvPr/>
        </p:nvCxnSpPr>
        <p:spPr>
          <a:xfrm flipH="1">
            <a:off x="7636192" y="1864198"/>
            <a:ext cx="1702534" cy="12066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7EE31E0-596C-DA63-32AF-8D639D06D9DB}"/>
              </a:ext>
            </a:extLst>
          </p:cNvPr>
          <p:cNvCxnSpPr>
            <a:cxnSpLocks/>
          </p:cNvCxnSpPr>
          <p:nvPr/>
        </p:nvCxnSpPr>
        <p:spPr>
          <a:xfrm flipH="1">
            <a:off x="8824404" y="5575177"/>
            <a:ext cx="96957" cy="426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B624224-4CF0-2AF0-6891-5A00E4D3D283}"/>
              </a:ext>
            </a:extLst>
          </p:cNvPr>
          <p:cNvSpPr txBox="1"/>
          <p:nvPr/>
        </p:nvSpPr>
        <p:spPr>
          <a:xfrm>
            <a:off x="8731555" y="5328956"/>
            <a:ext cx="551811" cy="246221"/>
          </a:xfrm>
          <a:prstGeom prst="rect">
            <a:avLst/>
          </a:prstGeom>
          <a:noFill/>
        </p:spPr>
        <p:txBody>
          <a:bodyPr wrap="square" rtlCol="0">
            <a:spAutoFit/>
          </a:bodyPr>
          <a:lstStyle/>
          <a:p>
            <a:r>
              <a:rPr lang="en-US" sz="1000" b="1" dirty="0"/>
              <a:t>Footer</a:t>
            </a:r>
            <a:endParaRPr lang="en-EG" sz="1000" b="1" dirty="0"/>
          </a:p>
        </p:txBody>
      </p:sp>
      <p:cxnSp>
        <p:nvCxnSpPr>
          <p:cNvPr id="32" name="Straight Arrow Connector 31">
            <a:extLst>
              <a:ext uri="{FF2B5EF4-FFF2-40B4-BE49-F238E27FC236}">
                <a16:creationId xmlns:a16="http://schemas.microsoft.com/office/drawing/2014/main" id="{37AA1AC3-4750-5575-C395-0F7F32173190}"/>
              </a:ext>
            </a:extLst>
          </p:cNvPr>
          <p:cNvCxnSpPr>
            <a:cxnSpLocks/>
          </p:cNvCxnSpPr>
          <p:nvPr/>
        </p:nvCxnSpPr>
        <p:spPr>
          <a:xfrm flipH="1">
            <a:off x="972473" y="1719809"/>
            <a:ext cx="1261886" cy="15891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FD63BF0-A73D-7937-3960-D67BF7C82AD2}"/>
              </a:ext>
            </a:extLst>
          </p:cNvPr>
          <p:cNvCxnSpPr>
            <a:cxnSpLocks/>
          </p:cNvCxnSpPr>
          <p:nvPr/>
        </p:nvCxnSpPr>
        <p:spPr>
          <a:xfrm flipH="1">
            <a:off x="1045682" y="1719809"/>
            <a:ext cx="1197571" cy="867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319DC15-BBAD-7150-FB69-76408AFA6D94}"/>
              </a:ext>
            </a:extLst>
          </p:cNvPr>
          <p:cNvSpPr txBox="1"/>
          <p:nvPr/>
        </p:nvSpPr>
        <p:spPr>
          <a:xfrm>
            <a:off x="2234359" y="1499643"/>
            <a:ext cx="834729" cy="400110"/>
          </a:xfrm>
          <a:prstGeom prst="rect">
            <a:avLst/>
          </a:prstGeom>
          <a:noFill/>
        </p:spPr>
        <p:txBody>
          <a:bodyPr wrap="square" rtlCol="0">
            <a:spAutoFit/>
          </a:bodyPr>
          <a:lstStyle/>
          <a:p>
            <a:r>
              <a:rPr lang="en-US" sz="1000" b="1" dirty="0"/>
              <a:t>Different photo size</a:t>
            </a:r>
            <a:endParaRPr lang="en-EG" sz="1000" b="1" dirty="0"/>
          </a:p>
        </p:txBody>
      </p:sp>
      <p:sp>
        <p:nvSpPr>
          <p:cNvPr id="38" name="TextBox 37">
            <a:extLst>
              <a:ext uri="{FF2B5EF4-FFF2-40B4-BE49-F238E27FC236}">
                <a16:creationId xmlns:a16="http://schemas.microsoft.com/office/drawing/2014/main" id="{8F31FBCA-B51B-BF05-AC66-91A737996EB1}"/>
              </a:ext>
            </a:extLst>
          </p:cNvPr>
          <p:cNvSpPr txBox="1"/>
          <p:nvPr/>
        </p:nvSpPr>
        <p:spPr>
          <a:xfrm>
            <a:off x="4690332" y="1695929"/>
            <a:ext cx="1335263" cy="400110"/>
          </a:xfrm>
          <a:prstGeom prst="rect">
            <a:avLst/>
          </a:prstGeom>
          <a:noFill/>
        </p:spPr>
        <p:txBody>
          <a:bodyPr wrap="square" rtlCol="0">
            <a:spAutoFit/>
          </a:bodyPr>
          <a:lstStyle/>
          <a:p>
            <a:r>
              <a:rPr lang="en-US" sz="1000" b="1" dirty="0">
                <a:solidFill>
                  <a:prstClr val="black"/>
                </a:solidFill>
                <a:cs typeface="Segoe UI Semilight" panose="020B0402040204020203" pitchFamily="34" charset="0"/>
              </a:rPr>
              <a:t>Title has a background color</a:t>
            </a:r>
            <a:endParaRPr lang="en-EG" sz="1000" b="1" dirty="0"/>
          </a:p>
        </p:txBody>
      </p:sp>
      <p:cxnSp>
        <p:nvCxnSpPr>
          <p:cNvPr id="39" name="Straight Arrow Connector 38">
            <a:extLst>
              <a:ext uri="{FF2B5EF4-FFF2-40B4-BE49-F238E27FC236}">
                <a16:creationId xmlns:a16="http://schemas.microsoft.com/office/drawing/2014/main" id="{38E4E234-2297-5861-C0B4-316878F88DA7}"/>
              </a:ext>
            </a:extLst>
          </p:cNvPr>
          <p:cNvCxnSpPr>
            <a:cxnSpLocks/>
          </p:cNvCxnSpPr>
          <p:nvPr/>
        </p:nvCxnSpPr>
        <p:spPr>
          <a:xfrm flipH="1">
            <a:off x="4818190" y="2050843"/>
            <a:ext cx="292201" cy="1020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E0403CA-A78B-13D3-66F9-883AE24F6835}"/>
              </a:ext>
            </a:extLst>
          </p:cNvPr>
          <p:cNvCxnSpPr>
            <a:cxnSpLocks/>
          </p:cNvCxnSpPr>
          <p:nvPr/>
        </p:nvCxnSpPr>
        <p:spPr>
          <a:xfrm flipH="1">
            <a:off x="4690332" y="2045602"/>
            <a:ext cx="420059" cy="157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1181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B2B1-F125-A151-29A4-C7BF6471F18B}"/>
              </a:ext>
            </a:extLst>
          </p:cNvPr>
          <p:cNvSpPr>
            <a:spLocks noGrp="1"/>
          </p:cNvSpPr>
          <p:nvPr>
            <p:ph type="title"/>
          </p:nvPr>
        </p:nvSpPr>
        <p:spPr/>
        <p:txBody>
          <a:bodyPr>
            <a:normAutofit/>
          </a:bodyPr>
          <a:lstStyle/>
          <a:p>
            <a:r>
              <a:rPr lang="en-US" sz="3200" b="1" dirty="0">
                <a:solidFill>
                  <a:schemeClr val="accent6">
                    <a:lumMod val="75000"/>
                  </a:schemeClr>
                </a:solidFill>
                <a:latin typeface="+mn-lt"/>
                <a:cs typeface="Segoe UI Semibold" panose="020B0702040204020203" pitchFamily="34" charset="0"/>
              </a:rPr>
              <a:t>Website Responsiveness</a:t>
            </a:r>
            <a:endParaRPr lang="en-US" sz="3200" dirty="0">
              <a:solidFill>
                <a:schemeClr val="accent6">
                  <a:lumMod val="75000"/>
                </a:schemeClr>
              </a:solidFill>
            </a:endParaRPr>
          </a:p>
        </p:txBody>
      </p:sp>
      <p:sp>
        <p:nvSpPr>
          <p:cNvPr id="3" name="Content Placeholder 2">
            <a:extLst>
              <a:ext uri="{FF2B5EF4-FFF2-40B4-BE49-F238E27FC236}">
                <a16:creationId xmlns:a16="http://schemas.microsoft.com/office/drawing/2014/main" id="{D4716944-7C74-3C5A-161B-718A9A61F9F8}"/>
              </a:ext>
            </a:extLst>
          </p:cNvPr>
          <p:cNvSpPr>
            <a:spLocks noGrp="1"/>
          </p:cNvSpPr>
          <p:nvPr>
            <p:ph idx="1"/>
          </p:nvPr>
        </p:nvSpPr>
        <p:spPr>
          <a:xfrm>
            <a:off x="838200" y="1825625"/>
            <a:ext cx="10515600" cy="2417901"/>
          </a:xfrm>
        </p:spPr>
        <p:txBody>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endParaRPr lang="en-US" altLang="en-US" sz="24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The current website needs to be more responsive when opened on different devices like mobile phones or tablets, which means the sizing of elements, general layout and proportions of the website should be optimized to automatically adapt to different screen sizes and be properly displayed on any device. </a:t>
            </a:r>
          </a:p>
          <a:p>
            <a:pPr lvl="1">
              <a:buFont typeface="Wingdings" panose="05000000000000000000" pitchFamily="2" charset="2"/>
              <a:buChar char="§"/>
            </a:pPr>
            <a:r>
              <a:rPr lang="en-US" sz="2000" dirty="0">
                <a:solidFill>
                  <a:prstClr val="black"/>
                </a:solidFill>
                <a:cs typeface="Segoe UI Semilight" panose="020B0402040204020203" pitchFamily="34" charset="0"/>
              </a:rPr>
              <a:t>Avoid overlapping the images on the mobile devices.</a:t>
            </a:r>
          </a:p>
          <a:p>
            <a:pPr lvl="1">
              <a:buFont typeface="Wingdings" panose="05000000000000000000" pitchFamily="2" charset="2"/>
              <a:buChar char="§"/>
            </a:pPr>
            <a:r>
              <a:rPr lang="en-US" sz="2000" dirty="0">
                <a:solidFill>
                  <a:prstClr val="black"/>
                </a:solidFill>
                <a:cs typeface="Segoe UI Semilight" panose="020B0402040204020203" pitchFamily="34" charset="0"/>
              </a:rPr>
              <a:t>Banner slider photo size needs to minimized.</a:t>
            </a:r>
          </a:p>
          <a:p>
            <a:pPr marL="0" indent="0">
              <a:buNone/>
            </a:pPr>
            <a:endParaRPr lang="en-US" dirty="0"/>
          </a:p>
        </p:txBody>
      </p:sp>
      <p:pic>
        <p:nvPicPr>
          <p:cNvPr id="11" name="Picture 10">
            <a:extLst>
              <a:ext uri="{FF2B5EF4-FFF2-40B4-BE49-F238E27FC236}">
                <a16:creationId xmlns:a16="http://schemas.microsoft.com/office/drawing/2014/main" id="{94316E06-299D-159D-24E2-07E8CB48D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7856" y="3586578"/>
            <a:ext cx="1603524" cy="2996214"/>
          </a:xfrm>
          <a:prstGeom prst="rect">
            <a:avLst/>
          </a:prstGeom>
        </p:spPr>
      </p:pic>
    </p:spTree>
    <p:extLst>
      <p:ext uri="{BB962C8B-B14F-4D97-AF65-F5344CB8AC3E}">
        <p14:creationId xmlns:p14="http://schemas.microsoft.com/office/powerpoint/2010/main" val="40203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E882-8324-347E-37D0-82597425FB84}"/>
              </a:ext>
            </a:extLst>
          </p:cNvPr>
          <p:cNvSpPr>
            <a:spLocks noGrp="1"/>
          </p:cNvSpPr>
          <p:nvPr>
            <p:ph type="ctrTitle"/>
          </p:nvPr>
        </p:nvSpPr>
        <p:spPr>
          <a:xfrm>
            <a:off x="1524000" y="2908014"/>
            <a:ext cx="9144000" cy="1041971"/>
          </a:xfrm>
        </p:spPr>
        <p:txBody>
          <a:bodyPr/>
          <a:lstStyle/>
          <a:p>
            <a:r>
              <a:rPr lang="en-US" dirty="0">
                <a:latin typeface="+mn-lt"/>
              </a:rPr>
              <a:t>Bug report</a:t>
            </a:r>
          </a:p>
        </p:txBody>
      </p:sp>
    </p:spTree>
    <p:extLst>
      <p:ext uri="{BB962C8B-B14F-4D97-AF65-F5344CB8AC3E}">
        <p14:creationId xmlns:p14="http://schemas.microsoft.com/office/powerpoint/2010/main" val="29180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1C72-612F-4AEB-1CC3-A0EE368405DD}"/>
              </a:ext>
            </a:extLst>
          </p:cNvPr>
          <p:cNvSpPr>
            <a:spLocks noGrp="1"/>
          </p:cNvSpPr>
          <p:nvPr>
            <p:ph type="title"/>
          </p:nvPr>
        </p:nvSpPr>
        <p:spPr>
          <a:xfrm flipH="1">
            <a:off x="3292611" y="137183"/>
            <a:ext cx="5606775" cy="749508"/>
          </a:xfrm>
        </p:spPr>
        <p:txBody>
          <a:bodyPr>
            <a:normAutofit fontScale="90000"/>
          </a:bodyPr>
          <a:lstStyle/>
          <a:p>
            <a:pPr algn="ctr"/>
            <a:r>
              <a:rPr lang="en-US" sz="3200" b="1" dirty="0"/>
              <a:t>Why does clicking maybe give me wrong value?</a:t>
            </a:r>
          </a:p>
        </p:txBody>
      </p:sp>
      <p:pic>
        <p:nvPicPr>
          <p:cNvPr id="8" name="Content Placeholder 4">
            <a:extLst>
              <a:ext uri="{FF2B5EF4-FFF2-40B4-BE49-F238E27FC236}">
                <a16:creationId xmlns:a16="http://schemas.microsoft.com/office/drawing/2014/main" id="{AB75524B-A0BC-841D-C131-AC7500E31582}"/>
              </a:ext>
            </a:extLst>
          </p:cNvPr>
          <p:cNvPicPr>
            <a:picLocks noGrp="1" noChangeAspect="1"/>
          </p:cNvPicPr>
          <p:nvPr>
            <p:ph idx="1"/>
          </p:nvPr>
        </p:nvPicPr>
        <p:blipFill>
          <a:blip r:embed="rId2"/>
          <a:stretch>
            <a:fillRect/>
          </a:stretch>
        </p:blipFill>
        <p:spPr>
          <a:xfrm>
            <a:off x="5177624" y="3026056"/>
            <a:ext cx="6377067" cy="2200313"/>
          </a:xfrm>
        </p:spPr>
      </p:pic>
      <p:sp>
        <p:nvSpPr>
          <p:cNvPr id="18" name="TextBox 17">
            <a:extLst>
              <a:ext uri="{FF2B5EF4-FFF2-40B4-BE49-F238E27FC236}">
                <a16:creationId xmlns:a16="http://schemas.microsoft.com/office/drawing/2014/main" id="{E383FCD0-3DB3-E6D0-F0AC-8EB7FF1A49C9}"/>
              </a:ext>
            </a:extLst>
          </p:cNvPr>
          <p:cNvSpPr txBox="1"/>
          <p:nvPr/>
        </p:nvSpPr>
        <p:spPr>
          <a:xfrm>
            <a:off x="186979" y="886691"/>
            <a:ext cx="3491687" cy="5786199"/>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 On the application page, when I click on maybe, wrong value is displayed on the screen</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a:t>
            </a:r>
            <a:r>
              <a:rPr lang="en-US" sz="2000" b="0" i="0" u="none" strike="noStrike" cap="all" dirty="0">
                <a:solidFill>
                  <a:srgbClr val="FC9C1F"/>
                </a:solidFill>
                <a:effectLst/>
                <a:latin typeface="Nobel-Bold"/>
              </a:rPr>
              <a:t> WORK WITH US</a:t>
            </a:r>
            <a:r>
              <a:rPr lang="en-US" altLang="en-US" sz="2000" dirty="0">
                <a:solidFill>
                  <a:prstClr val="black"/>
                </a:solidFill>
                <a:cs typeface="Segoe UI Semilight" panose="020B0402040204020203" pitchFamily="34" charset="0"/>
              </a:rPr>
              <a:t> from the navigation bar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Then click on application   then scroll down to the form</a:t>
            </a:r>
            <a:endParaRPr lang="en-US" altLang="en-US" sz="1600" dirty="0">
              <a:solidFill>
                <a:prstClr val="black"/>
              </a:solidFill>
              <a:cs typeface="Segoe UI Semilight" panose="020B04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Expected Results: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Maybe not a wrong value </a:t>
            </a:r>
          </a:p>
          <a:p>
            <a:pPr marL="457200" lvl="1" indent="0">
              <a:buNone/>
            </a:pPr>
            <a:endParaRPr lang="en-US" altLang="en-US" sz="1400" b="1" dirty="0">
              <a:solidFill>
                <a:prstClr val="black"/>
              </a:solidFill>
              <a:cs typeface="Segoe UI Semilight" panose="020B04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Actual Results:</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Wrong value displayed on the screen when I select it</a:t>
            </a:r>
            <a:endParaRPr lang="en-US" altLang="en-US" sz="2000" b="1" dirty="0">
              <a:solidFill>
                <a:srgbClr val="002060"/>
              </a:solidFill>
              <a:cs typeface="Segoe UI Semibold" panose="020B0702040204020203" pitchFamily="34" charset="0"/>
            </a:endParaRPr>
          </a:p>
        </p:txBody>
      </p:sp>
      <p:sp>
        <p:nvSpPr>
          <p:cNvPr id="19" name="TextBox 18">
            <a:extLst>
              <a:ext uri="{FF2B5EF4-FFF2-40B4-BE49-F238E27FC236}">
                <a16:creationId xmlns:a16="http://schemas.microsoft.com/office/drawing/2014/main" id="{DB73201D-0172-B87F-56AD-6DB5A23C0825}"/>
              </a:ext>
            </a:extLst>
          </p:cNvPr>
          <p:cNvSpPr txBox="1"/>
          <p:nvPr/>
        </p:nvSpPr>
        <p:spPr>
          <a:xfrm>
            <a:off x="9739745" y="749508"/>
            <a:ext cx="2265276" cy="1477328"/>
          </a:xfrm>
          <a:prstGeom prst="rect">
            <a:avLst/>
          </a:prstGeom>
          <a:noFill/>
        </p:spPr>
        <p:txBody>
          <a:bodyPr wrap="square" rtlCol="0">
            <a:spAutoFit/>
          </a:bodyPr>
          <a:lstStyle/>
          <a:p>
            <a:r>
              <a:rPr lang="en-US" dirty="0">
                <a:solidFill>
                  <a:srgbClr val="C00000"/>
                </a:solidFill>
              </a:rPr>
              <a:t>Severity</a:t>
            </a:r>
            <a:r>
              <a:rPr lang="en-US" dirty="0">
                <a:solidFill>
                  <a:srgbClr val="C00000"/>
                </a:solidFill>
                <a:highlight>
                  <a:srgbClr val="FFFF00"/>
                </a:highlight>
              </a:rPr>
              <a:t>: LOW</a:t>
            </a:r>
            <a:br>
              <a:rPr lang="en-US" dirty="0"/>
            </a:br>
            <a:r>
              <a:rPr lang="en-US" dirty="0"/>
              <a:t>Priority: LOW</a:t>
            </a:r>
            <a:br>
              <a:rPr lang="en-US" dirty="0"/>
            </a:br>
            <a:r>
              <a:rPr lang="en-US" dirty="0"/>
              <a:t>Environment: </a:t>
            </a:r>
          </a:p>
          <a:p>
            <a:r>
              <a:rPr lang="en-US" dirty="0"/>
              <a:t>core I 5</a:t>
            </a:r>
          </a:p>
          <a:p>
            <a:r>
              <a:rPr lang="en-US" dirty="0"/>
              <a:t> google chrome</a:t>
            </a:r>
            <a:endParaRPr lang="en-EG" dirty="0"/>
          </a:p>
        </p:txBody>
      </p:sp>
      <p:cxnSp>
        <p:nvCxnSpPr>
          <p:cNvPr id="21" name="Straight Arrow Connector 20">
            <a:extLst>
              <a:ext uri="{FF2B5EF4-FFF2-40B4-BE49-F238E27FC236}">
                <a16:creationId xmlns:a16="http://schemas.microsoft.com/office/drawing/2014/main" id="{D507516F-CBFE-E68D-933F-5FBC53B8352F}"/>
              </a:ext>
            </a:extLst>
          </p:cNvPr>
          <p:cNvCxnSpPr>
            <a:cxnSpLocks/>
          </p:cNvCxnSpPr>
          <p:nvPr/>
        </p:nvCxnSpPr>
        <p:spPr>
          <a:xfrm>
            <a:off x="5556242" y="2979250"/>
            <a:ext cx="179824" cy="899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983E7373-543F-9768-5284-F16C2CEB048C}"/>
              </a:ext>
            </a:extLst>
          </p:cNvPr>
          <p:cNvPicPr>
            <a:picLocks noChangeAspect="1"/>
          </p:cNvPicPr>
          <p:nvPr/>
        </p:nvPicPr>
        <p:blipFill>
          <a:blip r:embed="rId3"/>
          <a:stretch>
            <a:fillRect/>
          </a:stretch>
        </p:blipFill>
        <p:spPr>
          <a:xfrm>
            <a:off x="5067299" y="1968781"/>
            <a:ext cx="2057400" cy="1057275"/>
          </a:xfrm>
          <a:prstGeom prst="rect">
            <a:avLst/>
          </a:prstGeom>
          <a:ln>
            <a:solidFill>
              <a:schemeClr val="tx1"/>
            </a:solidFill>
          </a:ln>
        </p:spPr>
      </p:pic>
    </p:spTree>
    <p:extLst>
      <p:ext uri="{BB962C8B-B14F-4D97-AF65-F5344CB8AC3E}">
        <p14:creationId xmlns:p14="http://schemas.microsoft.com/office/powerpoint/2010/main" val="2836231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25E4-07B6-BA59-8077-236F2F059EE4}"/>
              </a:ext>
            </a:extLst>
          </p:cNvPr>
          <p:cNvSpPr>
            <a:spLocks noGrp="1"/>
          </p:cNvSpPr>
          <p:nvPr>
            <p:ph type="title"/>
          </p:nvPr>
        </p:nvSpPr>
        <p:spPr>
          <a:xfrm>
            <a:off x="3172692" y="13856"/>
            <a:ext cx="5846616" cy="886690"/>
          </a:xfrm>
        </p:spPr>
        <p:txBody>
          <a:bodyPr>
            <a:normAutofit/>
          </a:bodyPr>
          <a:lstStyle/>
          <a:p>
            <a:pPr algn="ctr"/>
            <a:r>
              <a:rPr lang="en-US" sz="3200" b="1" i="0" u="none" strike="noStrike" dirty="0">
                <a:effectLst/>
              </a:rPr>
              <a:t>The share Page link is not working </a:t>
            </a:r>
            <a:endParaRPr lang="en-US" sz="3200" dirty="0"/>
          </a:p>
        </p:txBody>
      </p:sp>
      <p:pic>
        <p:nvPicPr>
          <p:cNvPr id="5" name="Content Placeholder 4">
            <a:extLst>
              <a:ext uri="{FF2B5EF4-FFF2-40B4-BE49-F238E27FC236}">
                <a16:creationId xmlns:a16="http://schemas.microsoft.com/office/drawing/2014/main" id="{9E84013B-5220-21A2-AEC1-EF8D7FB02BE7}"/>
              </a:ext>
            </a:extLst>
          </p:cNvPr>
          <p:cNvPicPr>
            <a:picLocks noGrp="1" noChangeAspect="1"/>
          </p:cNvPicPr>
          <p:nvPr>
            <p:ph idx="1"/>
          </p:nvPr>
        </p:nvPicPr>
        <p:blipFill>
          <a:blip r:embed="rId2"/>
          <a:stretch>
            <a:fillRect/>
          </a:stretch>
        </p:blipFill>
        <p:spPr>
          <a:xfrm>
            <a:off x="4856402" y="4151207"/>
            <a:ext cx="7313868" cy="2211821"/>
          </a:xfrm>
        </p:spPr>
      </p:pic>
      <p:sp>
        <p:nvSpPr>
          <p:cNvPr id="8" name="Oval 7">
            <a:extLst>
              <a:ext uri="{FF2B5EF4-FFF2-40B4-BE49-F238E27FC236}">
                <a16:creationId xmlns:a16="http://schemas.microsoft.com/office/drawing/2014/main" id="{8E3C6EFE-4129-E6D1-F31C-390955D5CBE7}"/>
              </a:ext>
            </a:extLst>
          </p:cNvPr>
          <p:cNvSpPr/>
          <p:nvPr/>
        </p:nvSpPr>
        <p:spPr>
          <a:xfrm>
            <a:off x="8682362" y="4497571"/>
            <a:ext cx="655604" cy="34636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cxnSp>
        <p:nvCxnSpPr>
          <p:cNvPr id="10" name="Straight Arrow Connector 9">
            <a:extLst>
              <a:ext uri="{FF2B5EF4-FFF2-40B4-BE49-F238E27FC236}">
                <a16:creationId xmlns:a16="http://schemas.microsoft.com/office/drawing/2014/main" id="{92B340AF-6F64-BEF6-41B7-B3A9298236FB}"/>
              </a:ext>
            </a:extLst>
          </p:cNvPr>
          <p:cNvCxnSpPr>
            <a:cxnSpLocks/>
          </p:cNvCxnSpPr>
          <p:nvPr/>
        </p:nvCxnSpPr>
        <p:spPr>
          <a:xfrm>
            <a:off x="9010164" y="3777321"/>
            <a:ext cx="0" cy="720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4F8A41-0D1C-41AF-D833-79475F0A8578}"/>
              </a:ext>
            </a:extLst>
          </p:cNvPr>
          <p:cNvCxnSpPr>
            <a:cxnSpLocks/>
          </p:cNvCxnSpPr>
          <p:nvPr/>
        </p:nvCxnSpPr>
        <p:spPr>
          <a:xfrm>
            <a:off x="6116782" y="3726593"/>
            <a:ext cx="0" cy="443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15FEC8A-F339-B313-4CA6-F8EBF5D15FC0}"/>
              </a:ext>
            </a:extLst>
          </p:cNvPr>
          <p:cNvSpPr/>
          <p:nvPr/>
        </p:nvSpPr>
        <p:spPr>
          <a:xfrm>
            <a:off x="5725394" y="4184524"/>
            <a:ext cx="782775" cy="27875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31B01481-6A0A-FDB3-560E-34A54C0A9CED}"/>
              </a:ext>
            </a:extLst>
          </p:cNvPr>
          <p:cNvSpPr txBox="1"/>
          <p:nvPr/>
        </p:nvSpPr>
        <p:spPr>
          <a:xfrm>
            <a:off x="186979" y="886691"/>
            <a:ext cx="3491687" cy="4370427"/>
          </a:xfrm>
          <a:prstGeom prst="rect">
            <a:avLst/>
          </a:prstGeom>
          <a:noFill/>
        </p:spPr>
        <p:txBody>
          <a:bodyPr wrap="square">
            <a:spAutoFit/>
          </a:bodyPr>
          <a:lstStyle/>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Finding</a:t>
            </a:r>
          </a:p>
          <a:p>
            <a:pPr>
              <a:buFont typeface="Wingdings" panose="05000000000000000000" pitchFamily="2" charset="2"/>
              <a:buChar char="§"/>
            </a:pPr>
            <a:r>
              <a:rPr lang="en-US" sz="2000" b="1" i="0" u="none" strike="noStrike" dirty="0">
                <a:effectLst/>
                <a:latin typeface="Calibri" panose="020F0502020204030204" pitchFamily="34" charset="0"/>
              </a:rPr>
              <a:t>The share Page(call to action ) link not working </a:t>
            </a:r>
            <a:endParaRPr lang="en-US" altLang="en-US" sz="2000" b="1" dirty="0">
              <a:cs typeface="Segoe UI Semilight" panose="020B04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Steps: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Open website </a:t>
            </a: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Click on</a:t>
            </a:r>
            <a:r>
              <a:rPr lang="en-US" sz="2000" b="1" i="0" u="none" strike="noStrike" dirty="0">
                <a:solidFill>
                  <a:srgbClr val="FC9C1F"/>
                </a:solidFill>
                <a:effectLst/>
                <a:latin typeface="Calibri" panose="020F0502020204030204" pitchFamily="34" charset="0"/>
              </a:rPr>
              <a:t> </a:t>
            </a:r>
            <a:r>
              <a:rPr lang="en-US" sz="2000" b="1" i="0" u="none" strike="noStrike" dirty="0">
                <a:effectLst/>
                <a:latin typeface="Calibri" panose="020F0502020204030204" pitchFamily="34" charset="0"/>
              </a:rPr>
              <a:t>share Page </a:t>
            </a:r>
            <a:r>
              <a:rPr lang="en-US" sz="2000" b="0" i="0" u="none" strike="noStrike" cap="all" dirty="0">
                <a:effectLst/>
                <a:latin typeface="Nobel-Bold"/>
              </a:rPr>
              <a:t>link</a:t>
            </a: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Expected Results:</a:t>
            </a:r>
            <a:endParaRPr lang="en-US" altLang="en-US" sz="2000" b="1" dirty="0">
              <a:solidFill>
                <a:schemeClr val="accent6">
                  <a:lumMod val="75000"/>
                </a:schemeClr>
              </a:solidFill>
              <a:cs typeface="Segoe UI Semilight" panose="020B0402040204020203" pitchFamily="34" charset="0"/>
            </a:endParaRPr>
          </a:p>
          <a:p>
            <a:pPr lvl="1">
              <a:buFont typeface="Wingdings" panose="05000000000000000000" pitchFamily="2" charset="2"/>
              <a:buChar char="§"/>
            </a:pPr>
            <a:r>
              <a:rPr lang="en-US" altLang="en-US" sz="2000" dirty="0">
                <a:solidFill>
                  <a:prstClr val="black"/>
                </a:solidFill>
                <a:cs typeface="Segoe UI Semilight" panose="020B0402040204020203" pitchFamily="34" charset="0"/>
              </a:rPr>
              <a:t>Navigate to share page link</a:t>
            </a:r>
          </a:p>
          <a:p>
            <a:pPr marL="457200" lvl="1" indent="0">
              <a:buNone/>
            </a:pPr>
            <a:endParaRPr lang="en-US" altLang="en-US" sz="1400" b="1" dirty="0">
              <a:solidFill>
                <a:prstClr val="black"/>
              </a:solidFill>
              <a:cs typeface="Segoe UI Semilight" panose="020B0402040204020203" pitchFamily="34" charset="0"/>
            </a:endParaRPr>
          </a:p>
          <a:p>
            <a:pPr>
              <a:buFont typeface="Wingdings" panose="05000000000000000000" pitchFamily="2" charset="2"/>
              <a:buChar char="§"/>
            </a:pPr>
            <a:r>
              <a:rPr lang="en-US" altLang="en-US" sz="2400" b="1" dirty="0">
                <a:solidFill>
                  <a:schemeClr val="accent6">
                    <a:lumMod val="75000"/>
                  </a:schemeClr>
                </a:solidFill>
                <a:cs typeface="Segoe UI Semibold" panose="020B0702040204020203" pitchFamily="34" charset="0"/>
              </a:rPr>
              <a:t>Actual Results:</a:t>
            </a:r>
          </a:p>
          <a:p>
            <a:pPr>
              <a:buFont typeface="Wingdings" panose="05000000000000000000" pitchFamily="2" charset="2"/>
              <a:buChar char="§"/>
            </a:pPr>
            <a:r>
              <a:rPr lang="en-US" sz="2400" b="1" i="0" u="none" strike="noStrike" dirty="0">
                <a:effectLst/>
                <a:latin typeface="Calibri" panose="020F0502020204030204" pitchFamily="34" charset="0"/>
              </a:rPr>
              <a:t>The share Page link not working </a:t>
            </a:r>
            <a:endParaRPr lang="en-US" altLang="en-US" sz="2400" b="1" dirty="0">
              <a:cs typeface="Segoe UI Semibold" panose="020B0702040204020203" pitchFamily="34" charset="0"/>
            </a:endParaRPr>
          </a:p>
        </p:txBody>
      </p:sp>
      <p:sp>
        <p:nvSpPr>
          <p:cNvPr id="22" name="TextBox 21">
            <a:extLst>
              <a:ext uri="{FF2B5EF4-FFF2-40B4-BE49-F238E27FC236}">
                <a16:creationId xmlns:a16="http://schemas.microsoft.com/office/drawing/2014/main" id="{D40E2699-755D-85A0-D58F-A7BE5819135D}"/>
              </a:ext>
            </a:extLst>
          </p:cNvPr>
          <p:cNvSpPr txBox="1"/>
          <p:nvPr/>
        </p:nvSpPr>
        <p:spPr>
          <a:xfrm>
            <a:off x="9874855" y="1122219"/>
            <a:ext cx="2958000" cy="1477328"/>
          </a:xfrm>
          <a:prstGeom prst="rect">
            <a:avLst/>
          </a:prstGeom>
          <a:noFill/>
        </p:spPr>
        <p:txBody>
          <a:bodyPr wrap="square" rtlCol="0">
            <a:spAutoFit/>
          </a:bodyPr>
          <a:lstStyle/>
          <a:p>
            <a:r>
              <a:rPr lang="en-US" dirty="0">
                <a:solidFill>
                  <a:srgbClr val="C00000"/>
                </a:solidFill>
              </a:rPr>
              <a:t>Severity</a:t>
            </a:r>
            <a:r>
              <a:rPr lang="en-US" dirty="0">
                <a:highlight>
                  <a:srgbClr val="FFFF00"/>
                </a:highlight>
              </a:rPr>
              <a:t>: High</a:t>
            </a:r>
            <a:br>
              <a:rPr lang="en-US" dirty="0"/>
            </a:br>
            <a:r>
              <a:rPr lang="en-US" dirty="0"/>
              <a:t>Priority: high </a:t>
            </a:r>
            <a:br>
              <a:rPr lang="en-US" dirty="0"/>
            </a:br>
            <a:r>
              <a:rPr lang="en-US" dirty="0"/>
              <a:t>Environment: </a:t>
            </a:r>
          </a:p>
          <a:p>
            <a:r>
              <a:rPr lang="en-US" dirty="0"/>
              <a:t>core I 5</a:t>
            </a:r>
          </a:p>
          <a:p>
            <a:r>
              <a:rPr lang="en-US" dirty="0"/>
              <a:t> google chrome</a:t>
            </a:r>
            <a:endParaRPr lang="en-EG" dirty="0"/>
          </a:p>
        </p:txBody>
      </p:sp>
    </p:spTree>
    <p:extLst>
      <p:ext uri="{BB962C8B-B14F-4D97-AF65-F5344CB8AC3E}">
        <p14:creationId xmlns:p14="http://schemas.microsoft.com/office/powerpoint/2010/main" val="3452962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TotalTime>
  <Words>1373</Words>
  <Application>Microsoft Office PowerPoint</Application>
  <PresentationFormat>Widescreen</PresentationFormat>
  <Paragraphs>244</Paragraphs>
  <Slides>22</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Nobel-Bold</vt:lpstr>
      <vt:lpstr>Roboto</vt:lpstr>
      <vt:lpstr>Wingdings</vt:lpstr>
      <vt:lpstr>Office Theme</vt:lpstr>
      <vt:lpstr>PowerPoint Presentation</vt:lpstr>
      <vt:lpstr>UI/UX Analysis</vt:lpstr>
      <vt:lpstr>Main Navigation &amp; Slider</vt:lpstr>
      <vt:lpstr>Design and Layout</vt:lpstr>
      <vt:lpstr>Design and Layout</vt:lpstr>
      <vt:lpstr>Website Responsiveness</vt:lpstr>
      <vt:lpstr>Bug report</vt:lpstr>
      <vt:lpstr>Why does clicking maybe give me wrong value?</vt:lpstr>
      <vt:lpstr>The share Page link is not working </vt:lpstr>
      <vt:lpstr>The (Read More) button needs to be re-positioned, and The dot needs to be removed</vt:lpstr>
      <vt:lpstr>SUPPORTED BY ENMAA FINANCE AND THE ISLAMIC CORPORATION FOR THE DEVELOPMENT OF THE PRIVATE SECTOR, MAM FOR ENGINEERING INDUSTRIES &amp; ELECTRICAL SUPPLIES ACHIEVES GROWTH.</vt:lpstr>
      <vt:lpstr>Missing Arabic and French content</vt:lpstr>
      <vt:lpstr>Line code display on frontend</vt:lpstr>
      <vt:lpstr>Contact us form not working </vt:lpstr>
      <vt:lpstr>Social media links open in the same tap </vt:lpstr>
      <vt:lpstr>The Instagram link not working </vt:lpstr>
      <vt:lpstr> NOT FOUND (#404) https://icd-ps.org/en/institution-equity </vt:lpstr>
      <vt:lpstr>Invalid content in social feed section </vt:lpstr>
      <vt:lpstr>Confirm Form Resubmission</vt:lpstr>
      <vt:lpstr>Newsletter form accepts invalid email </vt:lpstr>
      <vt:lpstr>Press Release Page</vt:lpstr>
      <vt:lpstr> NOT FOUND (#404) in AT A GLANCE page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UI/UX Analysis</dc:title>
  <dc:creator>LENOVO</dc:creator>
  <cp:lastModifiedBy>LENOVO</cp:lastModifiedBy>
  <cp:revision>5</cp:revision>
  <dcterms:created xsi:type="dcterms:W3CDTF">2023-09-06T07:13:07Z</dcterms:created>
  <dcterms:modified xsi:type="dcterms:W3CDTF">2023-09-07T12:30:22Z</dcterms:modified>
</cp:coreProperties>
</file>